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0"/>
  </p:notesMasterIdLst>
  <p:handoutMasterIdLst>
    <p:handoutMasterId r:id="rId21"/>
  </p:handoutMasterIdLst>
  <p:sldIdLst>
    <p:sldId id="271" r:id="rId5"/>
    <p:sldId id="274" r:id="rId6"/>
    <p:sldId id="260" r:id="rId7"/>
    <p:sldId id="273" r:id="rId8"/>
    <p:sldId id="275" r:id="rId9"/>
    <p:sldId id="276" r:id="rId10"/>
    <p:sldId id="279" r:id="rId11"/>
    <p:sldId id="277" r:id="rId12"/>
    <p:sldId id="278" r:id="rId13"/>
    <p:sldId id="272" r:id="rId14"/>
    <p:sldId id="280" r:id="rId15"/>
    <p:sldId id="281" r:id="rId16"/>
    <p:sldId id="268" r:id="rId17"/>
    <p:sldId id="282" r:id="rId18"/>
    <p:sldId id="266" r:id="rId19"/>
  </p:sldIdLst>
  <p:sldSz cx="9144000" cy="6858000" type="screen4x3"/>
  <p:notesSz cx="7010400" cy="9296400"/>
  <p:defaultTextStyle>
    <a:defPPr>
      <a:defRPr lang="en-US"/>
    </a:defPPr>
    <a:lvl1pPr algn="l" rtl="0" eaLnBrk="0" fontAlgn="base" hangingPunct="0">
      <a:spcBef>
        <a:spcPct val="0"/>
      </a:spcBef>
      <a:spcAft>
        <a:spcPct val="0"/>
      </a:spcAft>
      <a:defRPr sz="1600" kern="1200">
        <a:solidFill>
          <a:schemeClr val="tx1"/>
        </a:solidFill>
        <a:latin typeface="BauerBodni Titl BT" pitchFamily="82" charset="0"/>
        <a:ea typeface="+mn-ea"/>
        <a:cs typeface="+mn-cs"/>
      </a:defRPr>
    </a:lvl1pPr>
    <a:lvl2pPr marL="457200" algn="l" rtl="0" eaLnBrk="0" fontAlgn="base" hangingPunct="0">
      <a:spcBef>
        <a:spcPct val="0"/>
      </a:spcBef>
      <a:spcAft>
        <a:spcPct val="0"/>
      </a:spcAft>
      <a:defRPr sz="1600" kern="1200">
        <a:solidFill>
          <a:schemeClr val="tx1"/>
        </a:solidFill>
        <a:latin typeface="BauerBodni Titl BT" pitchFamily="82" charset="0"/>
        <a:ea typeface="+mn-ea"/>
        <a:cs typeface="+mn-cs"/>
      </a:defRPr>
    </a:lvl2pPr>
    <a:lvl3pPr marL="914400" algn="l" rtl="0" eaLnBrk="0" fontAlgn="base" hangingPunct="0">
      <a:spcBef>
        <a:spcPct val="0"/>
      </a:spcBef>
      <a:spcAft>
        <a:spcPct val="0"/>
      </a:spcAft>
      <a:defRPr sz="1600" kern="1200">
        <a:solidFill>
          <a:schemeClr val="tx1"/>
        </a:solidFill>
        <a:latin typeface="BauerBodni Titl BT"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BauerBodni Titl BT"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BauerBodni Titl BT" pitchFamily="82" charset="0"/>
        <a:ea typeface="+mn-ea"/>
        <a:cs typeface="+mn-cs"/>
      </a:defRPr>
    </a:lvl5pPr>
    <a:lvl6pPr marL="2286000" algn="l" defTabSz="914400" rtl="0" eaLnBrk="1" latinLnBrk="0" hangingPunct="1">
      <a:defRPr sz="1600" kern="1200">
        <a:solidFill>
          <a:schemeClr val="tx1"/>
        </a:solidFill>
        <a:latin typeface="BauerBodni Titl BT" pitchFamily="82" charset="0"/>
        <a:ea typeface="+mn-ea"/>
        <a:cs typeface="+mn-cs"/>
      </a:defRPr>
    </a:lvl6pPr>
    <a:lvl7pPr marL="2743200" algn="l" defTabSz="914400" rtl="0" eaLnBrk="1" latinLnBrk="0" hangingPunct="1">
      <a:defRPr sz="1600" kern="1200">
        <a:solidFill>
          <a:schemeClr val="tx1"/>
        </a:solidFill>
        <a:latin typeface="BauerBodni Titl BT" pitchFamily="82" charset="0"/>
        <a:ea typeface="+mn-ea"/>
        <a:cs typeface="+mn-cs"/>
      </a:defRPr>
    </a:lvl7pPr>
    <a:lvl8pPr marL="3200400" algn="l" defTabSz="914400" rtl="0" eaLnBrk="1" latinLnBrk="0" hangingPunct="1">
      <a:defRPr sz="1600" kern="1200">
        <a:solidFill>
          <a:schemeClr val="tx1"/>
        </a:solidFill>
        <a:latin typeface="BauerBodni Titl BT" pitchFamily="82" charset="0"/>
        <a:ea typeface="+mn-ea"/>
        <a:cs typeface="+mn-cs"/>
      </a:defRPr>
    </a:lvl8pPr>
    <a:lvl9pPr marL="3657600" algn="l" defTabSz="914400" rtl="0" eaLnBrk="1" latinLnBrk="0" hangingPunct="1">
      <a:defRPr sz="1600" kern="1200">
        <a:solidFill>
          <a:schemeClr val="tx1"/>
        </a:solidFill>
        <a:latin typeface="BauerBodni Titl BT"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B4A8F"/>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365" autoAdjust="0"/>
  </p:normalViewPr>
  <p:slideViewPr>
    <p:cSldViewPr>
      <p:cViewPr varScale="1">
        <p:scale>
          <a:sx n="113" d="100"/>
          <a:sy n="113" d="100"/>
        </p:scale>
        <p:origin x="147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616"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4CD264E-0FCF-4D6B-9DE1-9633DEBA4361}"/>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75779" name="Rectangle 3">
            <a:extLst>
              <a:ext uri="{FF2B5EF4-FFF2-40B4-BE49-F238E27FC236}">
                <a16:creationId xmlns:a16="http://schemas.microsoft.com/office/drawing/2014/main" id="{C1C11889-7FD9-41C2-9622-C56FAEBE9A14}"/>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75780" name="Rectangle 4">
            <a:extLst>
              <a:ext uri="{FF2B5EF4-FFF2-40B4-BE49-F238E27FC236}">
                <a16:creationId xmlns:a16="http://schemas.microsoft.com/office/drawing/2014/main" id="{ADB78225-3594-4C05-9E12-1B20BD6EF3B5}"/>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75781" name="Rectangle 5">
            <a:extLst>
              <a:ext uri="{FF2B5EF4-FFF2-40B4-BE49-F238E27FC236}">
                <a16:creationId xmlns:a16="http://schemas.microsoft.com/office/drawing/2014/main" id="{89C87604-150A-4F26-9698-0D60A201BABB}"/>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CE6764C2-6711-4640-8AA2-4834D723035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7F3A133-E8C8-408A-B42B-E6FA5F7028B0}"/>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74755" name="Rectangle 3">
            <a:extLst>
              <a:ext uri="{FF2B5EF4-FFF2-40B4-BE49-F238E27FC236}">
                <a16:creationId xmlns:a16="http://schemas.microsoft.com/office/drawing/2014/main" id="{F98AEBC9-D519-4741-A319-E3431208ED8A}"/>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7172" name="Rectangle 4">
            <a:extLst>
              <a:ext uri="{FF2B5EF4-FFF2-40B4-BE49-F238E27FC236}">
                <a16:creationId xmlns:a16="http://schemas.microsoft.com/office/drawing/2014/main" id="{0D09DC5D-4F30-40B2-B34D-C28FA5EE03D2}"/>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A070F5C4-4F9A-43BC-9383-BEA1374EEAAA}"/>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a:extLst>
              <a:ext uri="{FF2B5EF4-FFF2-40B4-BE49-F238E27FC236}">
                <a16:creationId xmlns:a16="http://schemas.microsoft.com/office/drawing/2014/main" id="{F7EE814C-3FA6-4232-901B-9E5494F0FE00}"/>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74759" name="Rectangle 7">
            <a:extLst>
              <a:ext uri="{FF2B5EF4-FFF2-40B4-BE49-F238E27FC236}">
                <a16:creationId xmlns:a16="http://schemas.microsoft.com/office/drawing/2014/main" id="{B8F9C08E-0123-4011-90BE-010CAF3957FA}"/>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05F3846F-733F-41EA-932C-A47C2E9DCC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3F63220-BC5B-4BC2-95CF-8D2A8EE4EB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F7998-D5BB-4C8D-AF1B-D4B5D688E5AB}" type="slidenum">
              <a:rPr lang="en-US" altLang="en-US"/>
              <a:pPr>
                <a:spcBef>
                  <a:spcPct val="0"/>
                </a:spcBef>
              </a:pPr>
              <a:t>1</a:t>
            </a:fld>
            <a:endParaRPr lang="en-US" altLang="en-US"/>
          </a:p>
        </p:txBody>
      </p:sp>
      <p:sp>
        <p:nvSpPr>
          <p:cNvPr id="10243" name="Rectangle 2">
            <a:extLst>
              <a:ext uri="{FF2B5EF4-FFF2-40B4-BE49-F238E27FC236}">
                <a16:creationId xmlns:a16="http://schemas.microsoft.com/office/drawing/2014/main" id="{C68D2C5B-D99C-4096-A686-535DF4A9572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7EE8CB3-B337-4772-9BA9-D7E72D524E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377950" y="1304925"/>
            <a:ext cx="7156450" cy="685800"/>
          </a:xfrm>
        </p:spPr>
        <p:txBody>
          <a:bodyPr/>
          <a:lstStyle>
            <a:lvl1pPr>
              <a:defRPr sz="3600">
                <a:solidFill>
                  <a:schemeClr val="bg2"/>
                </a:solidFill>
              </a:defRPr>
            </a:lvl1pPr>
          </a:lstStyle>
          <a:p>
            <a:r>
              <a:rPr lang="en-US"/>
              <a:t>Show Title</a:t>
            </a:r>
          </a:p>
        </p:txBody>
      </p:sp>
      <p:sp>
        <p:nvSpPr>
          <p:cNvPr id="76803" name="Rectangle 3"/>
          <p:cNvSpPr>
            <a:spLocks noGrp="1" noChangeArrowheads="1"/>
          </p:cNvSpPr>
          <p:nvPr>
            <p:ph type="subTitle" idx="1"/>
          </p:nvPr>
        </p:nvSpPr>
        <p:spPr>
          <a:xfrm>
            <a:off x="4572000" y="4876800"/>
            <a:ext cx="4343400" cy="1524000"/>
          </a:xfrm>
        </p:spPr>
        <p:txBody>
          <a:bodyPr/>
          <a:lstStyle>
            <a:lvl1pPr marL="0" indent="0">
              <a:buFont typeface="Wingdings" pitchFamily="2" charset="2"/>
              <a:buNone/>
              <a:defRPr>
                <a:solidFill>
                  <a:srgbClr val="DB540D"/>
                </a:solidFill>
                <a:effectLst>
                  <a:outerShdw blurRad="38100" dist="38100" dir="2700000" algn="tl">
                    <a:srgbClr val="C0C0C0"/>
                  </a:outerShdw>
                </a:effectLst>
              </a:defRPr>
            </a:lvl1pPr>
          </a:lstStyle>
          <a:p>
            <a:r>
              <a:rPr lang="en-US"/>
              <a:t>Click to edit personal info</a:t>
            </a:r>
          </a:p>
        </p:txBody>
      </p:sp>
    </p:spTree>
    <p:extLst>
      <p:ext uri="{BB962C8B-B14F-4D97-AF65-F5344CB8AC3E}">
        <p14:creationId xmlns:p14="http://schemas.microsoft.com/office/powerpoint/2010/main" val="319504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CAP Prop Logo no text.eps">
            <a:extLst>
              <a:ext uri="{FF2B5EF4-FFF2-40B4-BE49-F238E27FC236}">
                <a16:creationId xmlns:a16="http://schemas.microsoft.com/office/drawing/2014/main" id="{4E53402C-C22B-4ACB-96B1-3D5006EEC3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7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09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CAP Prop Logo no text.eps">
            <a:extLst>
              <a:ext uri="{FF2B5EF4-FFF2-40B4-BE49-F238E27FC236}">
                <a16:creationId xmlns:a16="http://schemas.microsoft.com/office/drawing/2014/main" id="{A6DBC004-57AD-4C5B-A533-B3155DC135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7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67500" y="609600"/>
            <a:ext cx="20193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9055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341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78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2777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15240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524000"/>
            <a:ext cx="3352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32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372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239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13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AP Prop Logo no text.eps">
            <a:extLst>
              <a:ext uri="{FF2B5EF4-FFF2-40B4-BE49-F238E27FC236}">
                <a16:creationId xmlns:a16="http://schemas.microsoft.com/office/drawing/2014/main" id="{9DC8CD47-1B60-40BA-93C6-0FDBEC7546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7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292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AP Prop Logo no text.eps">
            <a:extLst>
              <a:ext uri="{FF2B5EF4-FFF2-40B4-BE49-F238E27FC236}">
                <a16:creationId xmlns:a16="http://schemas.microsoft.com/office/drawing/2014/main" id="{E5E9826B-4CE5-48F7-9136-3C447B20F3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7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93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7C92E54-B3AA-48A7-B26C-C1BF148BE83E}"/>
              </a:ext>
            </a:extLst>
          </p:cNvPr>
          <p:cNvSpPr>
            <a:spLocks noGrp="1" noChangeArrowheads="1"/>
          </p:cNvSpPr>
          <p:nvPr>
            <p:ph type="title"/>
          </p:nvPr>
        </p:nvSpPr>
        <p:spPr bwMode="auto">
          <a:xfrm>
            <a:off x="609600" y="609600"/>
            <a:ext cx="8077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1027" name="Rectangle 3">
            <a:extLst>
              <a:ext uri="{FF2B5EF4-FFF2-40B4-BE49-F238E27FC236}">
                <a16:creationId xmlns:a16="http://schemas.microsoft.com/office/drawing/2014/main" id="{836FC1AB-1365-4303-97C5-4FFD58E0169D}"/>
              </a:ext>
            </a:extLst>
          </p:cNvPr>
          <p:cNvSpPr>
            <a:spLocks noGrp="1" noChangeArrowheads="1"/>
          </p:cNvSpPr>
          <p:nvPr>
            <p:ph type="body" idx="1"/>
          </p:nvPr>
        </p:nvSpPr>
        <p:spPr bwMode="auto">
          <a:xfrm>
            <a:off x="1828800" y="1524000"/>
            <a:ext cx="6858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7" descr="CAP Prop Logo no text.eps">
            <a:extLst>
              <a:ext uri="{FF2B5EF4-FFF2-40B4-BE49-F238E27FC236}">
                <a16:creationId xmlns:a16="http://schemas.microsoft.com/office/drawing/2014/main" id="{5374C6CE-4BB9-46B7-8B76-29C578BB0973}"/>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76200"/>
            <a:ext cx="1143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1" r:id="rId1"/>
    <p:sldLayoutId id="2147485345" r:id="rId2"/>
    <p:sldLayoutId id="2147485346" r:id="rId3"/>
    <p:sldLayoutId id="2147485347" r:id="rId4"/>
    <p:sldLayoutId id="2147485348" r:id="rId5"/>
    <p:sldLayoutId id="2147485349" r:id="rId6"/>
    <p:sldLayoutId id="2147485350" r:id="rId7"/>
    <p:sldLayoutId id="2147485352" r:id="rId8"/>
    <p:sldLayoutId id="2147485353" r:id="rId9"/>
    <p:sldLayoutId id="2147485354" r:id="rId10"/>
    <p:sldLayoutId id="2147485355" r:id="rId11"/>
  </p:sldLayoutIdLst>
  <p:txStyles>
    <p:titleStyle>
      <a:lvl1pPr algn="l" rtl="0" eaLnBrk="0" fontAlgn="base" hangingPunct="0">
        <a:spcBef>
          <a:spcPct val="0"/>
        </a:spcBef>
        <a:spcAft>
          <a:spcPct val="0"/>
        </a:spcAft>
        <a:defRPr sz="3200" b="1">
          <a:solidFill>
            <a:srgbClr val="DB540D"/>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DB540D"/>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rgbClr val="DB540D"/>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rgbClr val="DB540D"/>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rgbClr val="DB540D"/>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rgbClr val="DB540D"/>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b="1">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b="1">
          <a:solidFill>
            <a:srgbClr val="333333"/>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b="1">
          <a:solidFill>
            <a:srgbClr val="333333"/>
          </a:solidFill>
          <a:latin typeface="+mn-lt"/>
        </a:defRPr>
      </a:lvl3pPr>
      <a:lvl4pPr marL="1600200" indent="-228600" algn="l" rtl="0" eaLnBrk="0" fontAlgn="base" hangingPunct="0">
        <a:spcBef>
          <a:spcPct val="20000"/>
        </a:spcBef>
        <a:spcAft>
          <a:spcPct val="0"/>
        </a:spcAft>
        <a:buFont typeface="Wingdings" panose="05000000000000000000" pitchFamily="2" charset="2"/>
        <a:buChar char="Ø"/>
        <a:defRPr b="1">
          <a:solidFill>
            <a:srgbClr val="333333"/>
          </a:solidFill>
          <a:latin typeface="+mn-lt"/>
        </a:defRPr>
      </a:lvl4pPr>
      <a:lvl5pPr marL="2057400" indent="-228600" algn="l" rtl="0" eaLnBrk="0" fontAlgn="base" hangingPunct="0">
        <a:spcBef>
          <a:spcPct val="20000"/>
        </a:spcBef>
        <a:spcAft>
          <a:spcPct val="0"/>
        </a:spcAft>
        <a:buFont typeface="Wingdings" panose="05000000000000000000" pitchFamily="2" charset="2"/>
        <a:buChar char="Ø"/>
        <a:defRPr b="1">
          <a:solidFill>
            <a:srgbClr val="333333"/>
          </a:solidFill>
          <a:latin typeface="+mn-lt"/>
        </a:defRPr>
      </a:lvl5pPr>
      <a:lvl6pPr marL="2514600" indent="-228600" algn="l" rtl="0" fontAlgn="base">
        <a:spcBef>
          <a:spcPct val="20000"/>
        </a:spcBef>
        <a:spcAft>
          <a:spcPct val="0"/>
        </a:spcAft>
        <a:buFont typeface="Wingdings" pitchFamily="2" charset="2"/>
        <a:buChar char="Ø"/>
        <a:defRPr b="1">
          <a:solidFill>
            <a:srgbClr val="333333"/>
          </a:solidFill>
          <a:latin typeface="+mn-lt"/>
        </a:defRPr>
      </a:lvl6pPr>
      <a:lvl7pPr marL="2971800" indent="-228600" algn="l" rtl="0" fontAlgn="base">
        <a:spcBef>
          <a:spcPct val="20000"/>
        </a:spcBef>
        <a:spcAft>
          <a:spcPct val="0"/>
        </a:spcAft>
        <a:buFont typeface="Wingdings" pitchFamily="2" charset="2"/>
        <a:buChar char="Ø"/>
        <a:defRPr b="1">
          <a:solidFill>
            <a:srgbClr val="333333"/>
          </a:solidFill>
          <a:latin typeface="+mn-lt"/>
        </a:defRPr>
      </a:lvl7pPr>
      <a:lvl8pPr marL="3429000" indent="-228600" algn="l" rtl="0" fontAlgn="base">
        <a:spcBef>
          <a:spcPct val="20000"/>
        </a:spcBef>
        <a:spcAft>
          <a:spcPct val="0"/>
        </a:spcAft>
        <a:buFont typeface="Wingdings" pitchFamily="2" charset="2"/>
        <a:buChar char="Ø"/>
        <a:defRPr b="1">
          <a:solidFill>
            <a:srgbClr val="333333"/>
          </a:solidFill>
          <a:latin typeface="+mn-lt"/>
        </a:defRPr>
      </a:lvl8pPr>
      <a:lvl9pPr marL="3886200" indent="-228600" algn="l" rtl="0" fontAlgn="base">
        <a:spcBef>
          <a:spcPct val="20000"/>
        </a:spcBef>
        <a:spcAft>
          <a:spcPct val="0"/>
        </a:spcAft>
        <a:buFont typeface="Wingdings" pitchFamily="2" charset="2"/>
        <a:buChar char="Ø"/>
        <a:defRPr b="1">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en.Padgett@akwg.cap.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5C7EBC6A-E3B0-4DC3-AFD1-90DA10A1AD75}"/>
              </a:ext>
            </a:extLst>
          </p:cNvPr>
          <p:cNvSpPr txBox="1">
            <a:spLocks noChangeArrowheads="1"/>
          </p:cNvSpPr>
          <p:nvPr/>
        </p:nvSpPr>
        <p:spPr bwMode="auto">
          <a:xfrm>
            <a:off x="1905000" y="2667000"/>
            <a:ext cx="6324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sz="1600">
                <a:solidFill>
                  <a:schemeClr val="tx1"/>
                </a:solidFill>
                <a:latin typeface="BauerBodni Titl BT" pitchFamily="82" charset="0"/>
              </a:defRPr>
            </a:lvl1pPr>
            <a:lvl2pPr marL="742950" indent="-285750">
              <a:defRPr sz="1600">
                <a:solidFill>
                  <a:schemeClr val="tx1"/>
                </a:solidFill>
                <a:latin typeface="BauerBodni Titl BT" pitchFamily="82" charset="0"/>
              </a:defRPr>
            </a:lvl2pPr>
            <a:lvl3pPr marL="1143000" indent="-228600">
              <a:defRPr sz="1600">
                <a:solidFill>
                  <a:schemeClr val="tx1"/>
                </a:solidFill>
                <a:latin typeface="BauerBodni Titl BT" pitchFamily="82" charset="0"/>
              </a:defRPr>
            </a:lvl3pPr>
            <a:lvl4pPr marL="1600200" indent="-228600">
              <a:defRPr sz="1600">
                <a:solidFill>
                  <a:schemeClr val="tx1"/>
                </a:solidFill>
                <a:latin typeface="BauerBodni Titl BT" pitchFamily="82" charset="0"/>
              </a:defRPr>
            </a:lvl4pPr>
            <a:lvl5pPr marL="2057400" indent="-228600">
              <a:defRPr sz="1600">
                <a:solidFill>
                  <a:schemeClr val="tx1"/>
                </a:solidFill>
                <a:latin typeface="BauerBodni Titl BT" pitchFamily="82" charset="0"/>
              </a:defRPr>
            </a:lvl5pPr>
            <a:lvl6pPr marL="2514600" indent="-228600" eaLnBrk="0" fontAlgn="base" hangingPunct="0">
              <a:spcBef>
                <a:spcPct val="0"/>
              </a:spcBef>
              <a:spcAft>
                <a:spcPct val="0"/>
              </a:spcAft>
              <a:defRPr sz="1600">
                <a:solidFill>
                  <a:schemeClr val="tx1"/>
                </a:solidFill>
                <a:latin typeface="BauerBodni Titl BT" pitchFamily="82" charset="0"/>
              </a:defRPr>
            </a:lvl6pPr>
            <a:lvl7pPr marL="2971800" indent="-228600" eaLnBrk="0" fontAlgn="base" hangingPunct="0">
              <a:spcBef>
                <a:spcPct val="0"/>
              </a:spcBef>
              <a:spcAft>
                <a:spcPct val="0"/>
              </a:spcAft>
              <a:defRPr sz="1600">
                <a:solidFill>
                  <a:schemeClr val="tx1"/>
                </a:solidFill>
                <a:latin typeface="BauerBodni Titl BT" pitchFamily="82" charset="0"/>
              </a:defRPr>
            </a:lvl7pPr>
            <a:lvl8pPr marL="3429000" indent="-228600" eaLnBrk="0" fontAlgn="base" hangingPunct="0">
              <a:spcBef>
                <a:spcPct val="0"/>
              </a:spcBef>
              <a:spcAft>
                <a:spcPct val="0"/>
              </a:spcAft>
              <a:defRPr sz="1600">
                <a:solidFill>
                  <a:schemeClr val="tx1"/>
                </a:solidFill>
                <a:latin typeface="BauerBodni Titl BT" pitchFamily="82" charset="0"/>
              </a:defRPr>
            </a:lvl8pPr>
            <a:lvl9pPr marL="3886200" indent="-228600" eaLnBrk="0" fontAlgn="base" hangingPunct="0">
              <a:spcBef>
                <a:spcPct val="0"/>
              </a:spcBef>
              <a:spcAft>
                <a:spcPct val="0"/>
              </a:spcAft>
              <a:defRPr sz="1600">
                <a:solidFill>
                  <a:schemeClr val="tx1"/>
                </a:solidFill>
                <a:latin typeface="BauerBodni Titl BT" pitchFamily="82" charset="0"/>
              </a:defRPr>
            </a:lvl9pPr>
          </a:lstStyle>
          <a:p>
            <a:pPr algn="ctr"/>
            <a:r>
              <a:rPr lang="en-US" altLang="en-US" sz="4400" dirty="0">
                <a:solidFill>
                  <a:srgbClr val="0000FF"/>
                </a:solidFill>
                <a:latin typeface="+mj-lt"/>
              </a:rPr>
              <a:t>Level 5</a:t>
            </a:r>
          </a:p>
          <a:p>
            <a:pPr algn="ctr"/>
            <a:r>
              <a:rPr lang="en-US" sz="4400" dirty="0">
                <a:solidFill>
                  <a:srgbClr val="0000FF"/>
                </a:solidFill>
                <a:latin typeface="+mj-lt"/>
              </a:rPr>
              <a:t>06 Mentoring Programs</a:t>
            </a:r>
            <a:endParaRPr lang="en-US" sz="4400" dirty="0">
              <a:latin typeface="+mj-lt"/>
            </a:endParaRPr>
          </a:p>
        </p:txBody>
      </p:sp>
      <p:sp>
        <p:nvSpPr>
          <p:cNvPr id="2" name="TextBox 1">
            <a:extLst>
              <a:ext uri="{FF2B5EF4-FFF2-40B4-BE49-F238E27FC236}">
                <a16:creationId xmlns:a16="http://schemas.microsoft.com/office/drawing/2014/main" id="{6149D3A1-7F1E-B8CB-0FA5-BB7B188BBA61}"/>
              </a:ext>
            </a:extLst>
          </p:cNvPr>
          <p:cNvSpPr txBox="1"/>
          <p:nvPr/>
        </p:nvSpPr>
        <p:spPr>
          <a:xfrm>
            <a:off x="2590800" y="4495800"/>
            <a:ext cx="5562600" cy="830997"/>
          </a:xfrm>
          <a:prstGeom prst="rect">
            <a:avLst/>
          </a:prstGeom>
          <a:noFill/>
        </p:spPr>
        <p:txBody>
          <a:bodyPr wrap="square" rtlCol="0">
            <a:spAutoFit/>
          </a:bodyPr>
          <a:lstStyle/>
          <a:p>
            <a:pPr algn="ctr"/>
            <a:r>
              <a:rPr lang="en-US" dirty="0"/>
              <a:t>Capt Karen Padgett, CAP</a:t>
            </a:r>
          </a:p>
          <a:p>
            <a:pPr algn="ctr"/>
            <a:r>
              <a:rPr lang="en-US" dirty="0">
                <a:hlinkClick r:id="rId3"/>
              </a:rPr>
              <a:t>Karen.Padgett@akwg.cap.gov</a:t>
            </a:r>
            <a:endParaRPr lang="en-US" dirty="0"/>
          </a:p>
          <a:p>
            <a:pPr algn="ctr"/>
            <a:r>
              <a:rPr lang="en-US" dirty="0"/>
              <a:t>19 May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268C-C7E1-4946-879C-1BA2B58277A7}"/>
              </a:ext>
            </a:extLst>
          </p:cNvPr>
          <p:cNvSpPr>
            <a:spLocks noGrp="1"/>
          </p:cNvSpPr>
          <p:nvPr>
            <p:ph type="title"/>
          </p:nvPr>
        </p:nvSpPr>
        <p:spPr>
          <a:xfrm>
            <a:off x="1828800" y="609600"/>
            <a:ext cx="6867407" cy="609600"/>
          </a:xfrm>
        </p:spPr>
        <p:txBody>
          <a:bodyPr/>
          <a:lstStyle/>
          <a:p>
            <a:r>
              <a:rPr lang="en-US" dirty="0">
                <a:cs typeface="Arial"/>
              </a:rPr>
              <a:t>Discussion</a:t>
            </a:r>
            <a:endParaRPr lang="en-US" dirty="0"/>
          </a:p>
        </p:txBody>
      </p:sp>
      <p:sp>
        <p:nvSpPr>
          <p:cNvPr id="3" name="Content Placeholder 2">
            <a:extLst>
              <a:ext uri="{FF2B5EF4-FFF2-40B4-BE49-F238E27FC236}">
                <a16:creationId xmlns:a16="http://schemas.microsoft.com/office/drawing/2014/main" id="{36505B69-233B-43A7-9772-4A3FC2A2DC64}"/>
              </a:ext>
            </a:extLst>
          </p:cNvPr>
          <p:cNvSpPr>
            <a:spLocks noGrp="1"/>
          </p:cNvSpPr>
          <p:nvPr>
            <p:ph idx="1"/>
          </p:nvPr>
        </p:nvSpPr>
        <p:spPr/>
        <p:txBody>
          <a:bodyPr/>
          <a:lstStyle/>
          <a:p>
            <a:r>
              <a:rPr lang="en-US" dirty="0">
                <a:ea typeface="+mn-lt"/>
                <a:cs typeface="+mn-lt"/>
              </a:rPr>
              <a:t>Lead off question: </a:t>
            </a:r>
            <a:r>
              <a:rPr lang="en-US" b="0" dirty="0">
                <a:ea typeface="+mn-lt"/>
                <a:cs typeface="+mn-lt"/>
              </a:rPr>
              <a:t>Why do we need mentoring programs?</a:t>
            </a:r>
            <a:br>
              <a:rPr lang="en-US" b="0" dirty="0">
                <a:ea typeface="+mn-lt"/>
                <a:cs typeface="+mn-lt"/>
              </a:rPr>
            </a:br>
            <a:endParaRPr lang="en-US" b="0" dirty="0">
              <a:ea typeface="+mn-lt"/>
              <a:cs typeface="+mn-lt"/>
            </a:endParaRPr>
          </a:p>
          <a:p>
            <a:r>
              <a:rPr lang="en-US" dirty="0">
                <a:ea typeface="+mn-lt"/>
                <a:cs typeface="+mn-lt"/>
              </a:rPr>
              <a:t>Supporting Question: </a:t>
            </a:r>
            <a:r>
              <a:rPr lang="en-US" b="0" dirty="0">
                <a:ea typeface="+mn-lt"/>
                <a:cs typeface="+mn-lt"/>
              </a:rPr>
              <a:t>What are the benefits of mentoring programs?</a:t>
            </a:r>
            <a:br>
              <a:rPr lang="en-US" b="0" dirty="0">
                <a:ea typeface="+mn-lt"/>
                <a:cs typeface="+mn-lt"/>
              </a:rPr>
            </a:br>
            <a:endParaRPr lang="en-US" b="0" dirty="0">
              <a:ea typeface="+mn-lt"/>
              <a:cs typeface="+mn-lt"/>
            </a:endParaRPr>
          </a:p>
          <a:p>
            <a:r>
              <a:rPr lang="en-US" dirty="0">
                <a:ea typeface="+mn-lt"/>
                <a:cs typeface="+mn-lt"/>
              </a:rPr>
              <a:t>Supporting Question: </a:t>
            </a:r>
            <a:r>
              <a:rPr lang="en-US" b="0" dirty="0">
                <a:ea typeface="+mn-lt"/>
                <a:cs typeface="+mn-lt"/>
              </a:rPr>
              <a:t>What are the difficulties in building mentoring programs?</a:t>
            </a:r>
            <a:br>
              <a:rPr lang="en-US" b="0" dirty="0">
                <a:ea typeface="+mn-lt"/>
                <a:cs typeface="+mn-lt"/>
              </a:rPr>
            </a:br>
            <a:endParaRPr lang="en-US" b="0" dirty="0">
              <a:ea typeface="+mn-lt"/>
              <a:cs typeface="+mn-lt"/>
            </a:endParaRPr>
          </a:p>
          <a:p>
            <a:r>
              <a:rPr lang="en-US" dirty="0">
                <a:ea typeface="+mn-lt"/>
                <a:cs typeface="+mn-lt"/>
              </a:rPr>
              <a:t>Supporting Question: </a:t>
            </a:r>
            <a:r>
              <a:rPr lang="en-US" b="0" dirty="0">
                <a:ea typeface="+mn-lt"/>
                <a:cs typeface="+mn-lt"/>
              </a:rPr>
              <a:t>How can we overcome the challenges associated with mentoring programs?</a:t>
            </a:r>
            <a:br>
              <a:rPr lang="en-US" b="0" dirty="0">
                <a:ea typeface="+mn-lt"/>
                <a:cs typeface="+mn-lt"/>
              </a:rPr>
            </a:br>
            <a:endParaRPr lang="en-US" b="0" dirty="0">
              <a:ea typeface="+mn-lt"/>
              <a:cs typeface="+mn-lt"/>
            </a:endParaRPr>
          </a:p>
          <a:p>
            <a:r>
              <a:rPr lang="en-US" dirty="0">
                <a:ea typeface="+mn-lt"/>
                <a:cs typeface="+mn-lt"/>
              </a:rPr>
              <a:t>Supporting Question: </a:t>
            </a:r>
            <a:r>
              <a:rPr lang="en-US" b="0" dirty="0">
                <a:ea typeface="+mn-lt"/>
                <a:cs typeface="+mn-lt"/>
              </a:rPr>
              <a:t>Why is continuous improvement important for mentoring programs?</a:t>
            </a:r>
          </a:p>
        </p:txBody>
      </p:sp>
    </p:spTree>
    <p:extLst>
      <p:ext uri="{BB962C8B-B14F-4D97-AF65-F5344CB8AC3E}">
        <p14:creationId xmlns:p14="http://schemas.microsoft.com/office/powerpoint/2010/main" val="427608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CBCE-D87B-496F-8C0E-788C086C4270}"/>
              </a:ext>
            </a:extLst>
          </p:cNvPr>
          <p:cNvSpPr>
            <a:spLocks noGrp="1"/>
          </p:cNvSpPr>
          <p:nvPr>
            <p:ph type="title"/>
          </p:nvPr>
        </p:nvSpPr>
        <p:spPr>
          <a:xfrm>
            <a:off x="1832562" y="609600"/>
            <a:ext cx="6863645" cy="609600"/>
          </a:xfrm>
        </p:spPr>
        <p:txBody>
          <a:bodyPr/>
          <a:lstStyle/>
          <a:p>
            <a:r>
              <a:rPr lang="en-US" dirty="0">
                <a:cs typeface="Arial"/>
              </a:rPr>
              <a:t>Hope on the Horizon</a:t>
            </a:r>
            <a:endParaRPr lang="en-US" dirty="0"/>
          </a:p>
        </p:txBody>
      </p:sp>
      <p:sp>
        <p:nvSpPr>
          <p:cNvPr id="3" name="Content Placeholder 2">
            <a:extLst>
              <a:ext uri="{FF2B5EF4-FFF2-40B4-BE49-F238E27FC236}">
                <a16:creationId xmlns:a16="http://schemas.microsoft.com/office/drawing/2014/main" id="{749CCB17-9F6B-4E39-9A09-5078B80A3E7E}"/>
              </a:ext>
            </a:extLst>
          </p:cNvPr>
          <p:cNvSpPr>
            <a:spLocks noGrp="1"/>
          </p:cNvSpPr>
          <p:nvPr>
            <p:ph idx="1"/>
          </p:nvPr>
        </p:nvSpPr>
        <p:spPr>
          <a:xfrm>
            <a:off x="1471319" y="1326445"/>
            <a:ext cx="7507110" cy="5074355"/>
          </a:xfrm>
        </p:spPr>
        <p:txBody>
          <a:bodyPr/>
          <a:lstStyle/>
          <a:p>
            <a:pPr marL="0" indent="0">
              <a:buNone/>
            </a:pPr>
            <a:endParaRPr lang="en-US" b="0" dirty="0">
              <a:ea typeface="+mn-lt"/>
              <a:cs typeface="+mn-lt"/>
            </a:endParaRPr>
          </a:p>
          <a:p>
            <a:r>
              <a:rPr lang="en-US" b="0" dirty="0">
                <a:ea typeface="+mn-lt"/>
                <a:cs typeface="+mn-lt"/>
              </a:rPr>
              <a:t>SQTR-style Specialty Track STAK tracking</a:t>
            </a:r>
          </a:p>
          <a:p>
            <a:endParaRPr lang="en-US" b="0" dirty="0">
              <a:ea typeface="+mn-lt"/>
              <a:cs typeface="+mn-lt"/>
            </a:endParaRPr>
          </a:p>
          <a:p>
            <a:r>
              <a:rPr lang="en-US" b="0" dirty="0">
                <a:ea typeface="+mn-lt"/>
                <a:cs typeface="+mn-lt"/>
              </a:rPr>
              <a:t>Absorb (~Summer 2024)</a:t>
            </a:r>
          </a:p>
          <a:p>
            <a:pPr lvl="1"/>
            <a:r>
              <a:rPr lang="en-US" b="0" dirty="0">
                <a:ea typeface="+mn-lt"/>
                <a:cs typeface="+mn-lt"/>
              </a:rPr>
              <a:t>Easier to direct mentees to helpful modules</a:t>
            </a:r>
          </a:p>
          <a:p>
            <a:pPr lvl="1"/>
            <a:endParaRPr lang="en-US" b="0" dirty="0">
              <a:ea typeface="+mn-lt"/>
              <a:cs typeface="+mn-lt"/>
            </a:endParaRPr>
          </a:p>
          <a:p>
            <a:pPr lvl="1"/>
            <a:r>
              <a:rPr lang="en-US" b="0" dirty="0">
                <a:ea typeface="+mn-lt"/>
                <a:cs typeface="+mn-lt"/>
              </a:rPr>
              <a:t>Print your Member Search Report early &amp; often</a:t>
            </a:r>
          </a:p>
          <a:p>
            <a:pPr lvl="1"/>
            <a:endParaRPr lang="en-US" b="0" dirty="0">
              <a:ea typeface="+mn-lt"/>
              <a:cs typeface="+mn-lt"/>
            </a:endParaRPr>
          </a:p>
          <a:p>
            <a:endParaRPr lang="en-US" b="0" dirty="0">
              <a:ea typeface="+mn-lt"/>
              <a:cs typeface="+mn-lt"/>
            </a:endParaRPr>
          </a:p>
          <a:p>
            <a:r>
              <a:rPr lang="en-US" b="0" dirty="0">
                <a:ea typeface="+mn-lt"/>
                <a:cs typeface="+mn-lt"/>
              </a:rPr>
              <a:t>TLC On-Demand course (~Fall 2024)</a:t>
            </a:r>
          </a:p>
          <a:p>
            <a:r>
              <a:rPr lang="en-US" b="0" dirty="0">
                <a:ea typeface="+mn-lt"/>
                <a:cs typeface="+mn-lt"/>
              </a:rPr>
              <a:t>Unified </a:t>
            </a:r>
            <a:r>
              <a:rPr lang="en-US" b="0" dirty="0" err="1">
                <a:ea typeface="+mn-lt"/>
                <a:cs typeface="+mn-lt"/>
              </a:rPr>
              <a:t>websites</a:t>
            </a:r>
            <a:r>
              <a:rPr lang="en-US" b="0" dirty="0" err="1">
                <a:ea typeface="+mn-lt"/>
                <a:cs typeface="+mn-lt"/>
                <a:sym typeface="Wingdings" panose="05000000000000000000" pitchFamily="2" charset="2"/>
              </a:rPr>
              <a:t>what’s</a:t>
            </a:r>
            <a:r>
              <a:rPr lang="en-US" b="0" dirty="0">
                <a:ea typeface="+mn-lt"/>
                <a:cs typeface="+mn-lt"/>
                <a:sym typeface="Wingdings" panose="05000000000000000000" pitchFamily="2" charset="2"/>
              </a:rPr>
              <a:t> an alternative? Each wing’s IT platform</a:t>
            </a:r>
            <a:endParaRPr lang="en-US" b="0" dirty="0">
              <a:ea typeface="+mn-lt"/>
              <a:cs typeface="+mn-lt"/>
            </a:endParaRPr>
          </a:p>
          <a:p>
            <a:r>
              <a:rPr lang="en-US" b="0" dirty="0">
                <a:ea typeface="+mn-lt"/>
                <a:cs typeface="+mn-lt"/>
              </a:rPr>
              <a:t>Anyone know of any other new developments?</a:t>
            </a:r>
          </a:p>
          <a:p>
            <a:r>
              <a:rPr lang="en-US" b="0" dirty="0">
                <a:ea typeface="+mn-lt"/>
                <a:cs typeface="+mn-lt"/>
              </a:rPr>
              <a:t>	</a:t>
            </a:r>
          </a:p>
          <a:p>
            <a:pPr lvl="1"/>
            <a:endParaRPr lang="en-US" b="0" dirty="0">
              <a:ea typeface="+mn-lt"/>
              <a:cs typeface="+mn-lt"/>
            </a:endParaRPr>
          </a:p>
        </p:txBody>
      </p:sp>
      <p:pic>
        <p:nvPicPr>
          <p:cNvPr id="4" name="Picture 2" descr="a PSA? -- Top Hollywood Acting Coach ...">
            <a:extLst>
              <a:ext uri="{FF2B5EF4-FFF2-40B4-BE49-F238E27FC236}">
                <a16:creationId xmlns:a16="http://schemas.microsoft.com/office/drawing/2014/main" id="{D0281A2D-5E82-11C6-3347-6393FEBC73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319" y="3119433"/>
            <a:ext cx="795631" cy="74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49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CBCE-D87B-496F-8C0E-788C086C4270}"/>
              </a:ext>
            </a:extLst>
          </p:cNvPr>
          <p:cNvSpPr>
            <a:spLocks noGrp="1"/>
          </p:cNvSpPr>
          <p:nvPr>
            <p:ph type="title"/>
          </p:nvPr>
        </p:nvSpPr>
        <p:spPr>
          <a:xfrm>
            <a:off x="1832562" y="609600"/>
            <a:ext cx="6863645" cy="609600"/>
          </a:xfrm>
        </p:spPr>
        <p:txBody>
          <a:bodyPr/>
          <a:lstStyle/>
          <a:p>
            <a:r>
              <a:rPr lang="en-US" dirty="0">
                <a:cs typeface="Arial"/>
              </a:rPr>
              <a:t>Discussion/Activity</a:t>
            </a:r>
            <a:endParaRPr lang="en-US" dirty="0"/>
          </a:p>
        </p:txBody>
      </p:sp>
      <p:sp>
        <p:nvSpPr>
          <p:cNvPr id="3" name="Content Placeholder 2">
            <a:extLst>
              <a:ext uri="{FF2B5EF4-FFF2-40B4-BE49-F238E27FC236}">
                <a16:creationId xmlns:a16="http://schemas.microsoft.com/office/drawing/2014/main" id="{749CCB17-9F6B-4E39-9A09-5078B80A3E7E}"/>
              </a:ext>
            </a:extLst>
          </p:cNvPr>
          <p:cNvSpPr>
            <a:spLocks noGrp="1"/>
          </p:cNvSpPr>
          <p:nvPr>
            <p:ph idx="1"/>
          </p:nvPr>
        </p:nvSpPr>
        <p:spPr>
          <a:xfrm>
            <a:off x="1471319" y="1326445"/>
            <a:ext cx="7507110" cy="5074355"/>
          </a:xfrm>
        </p:spPr>
        <p:txBody>
          <a:bodyPr/>
          <a:lstStyle/>
          <a:p>
            <a:pPr marL="0" indent="0">
              <a:buNone/>
            </a:pPr>
            <a:r>
              <a:rPr lang="en-US" b="0" dirty="0">
                <a:ea typeface="+mn-lt"/>
                <a:cs typeface="+mn-lt"/>
              </a:rPr>
              <a:t>Brainstorm areas that would benefit from mentoring</a:t>
            </a:r>
          </a:p>
          <a:p>
            <a:pPr marL="0" indent="0">
              <a:buNone/>
            </a:pPr>
            <a:endParaRPr lang="en-US" b="0" dirty="0">
              <a:ea typeface="+mn-lt"/>
              <a:cs typeface="+mn-lt"/>
            </a:endParaRPr>
          </a:p>
          <a:p>
            <a:r>
              <a:rPr lang="en-US" b="0" dirty="0">
                <a:ea typeface="+mn-lt"/>
                <a:cs typeface="+mn-lt"/>
              </a:rPr>
              <a:t>Specialty tracks (e.g., Command, Cadet Programs</a:t>
            </a:r>
          </a:p>
          <a:p>
            <a:r>
              <a:rPr lang="en-US" b="0" dirty="0">
                <a:ea typeface="+mn-lt"/>
                <a:cs typeface="+mn-lt"/>
              </a:rPr>
              <a:t>Activities (e.g., RCLS, Flight Academies)</a:t>
            </a:r>
          </a:p>
          <a:p>
            <a:r>
              <a:rPr lang="en-US" b="0" dirty="0">
                <a:ea typeface="+mn-lt"/>
                <a:cs typeface="+mn-lt"/>
              </a:rPr>
              <a:t>Among members at same level (e.g., Members of a group who have achieved Level 4 periodically get together in person or virtually)</a:t>
            </a:r>
          </a:p>
          <a:p>
            <a:r>
              <a:rPr lang="en-US" b="0" dirty="0">
                <a:ea typeface="+mn-lt"/>
                <a:cs typeface="+mn-lt"/>
              </a:rPr>
              <a:t>SM *Selection* of a specialty track &amp; how to get started in it</a:t>
            </a:r>
          </a:p>
          <a:p>
            <a:pPr lvl="1"/>
            <a:r>
              <a:rPr lang="en-US" b="0" dirty="0">
                <a:ea typeface="+mn-lt"/>
                <a:cs typeface="+mn-lt"/>
              </a:rPr>
              <a:t>Note: Some specialty tracks very difficult.  AE </a:t>
            </a:r>
            <a:r>
              <a:rPr lang="en-US" b="0">
                <a:ea typeface="+mn-lt"/>
                <a:cs typeface="+mn-lt"/>
              </a:rPr>
              <a:t>is relatively quick, fun, and one of CAP’s 3 missions!</a:t>
            </a:r>
            <a:endParaRPr lang="en-US" b="0" dirty="0">
              <a:ea typeface="+mn-lt"/>
              <a:cs typeface="+mn-lt"/>
            </a:endParaRPr>
          </a:p>
          <a:p>
            <a:r>
              <a:rPr lang="en-US" b="0" dirty="0">
                <a:ea typeface="+mn-lt"/>
                <a:cs typeface="+mn-lt"/>
              </a:rPr>
              <a:t>Higher-Headquarters Critical/Mission Staff Offices</a:t>
            </a:r>
          </a:p>
          <a:p>
            <a:r>
              <a:rPr lang="en-US" b="0" dirty="0">
                <a:ea typeface="+mn-lt"/>
                <a:cs typeface="+mn-lt"/>
              </a:rPr>
              <a:t>.</a:t>
            </a:r>
          </a:p>
          <a:p>
            <a:r>
              <a:rPr lang="en-US" b="0" dirty="0">
                <a:ea typeface="+mn-lt"/>
                <a:cs typeface="+mn-lt"/>
              </a:rPr>
              <a:t>.</a:t>
            </a:r>
          </a:p>
          <a:p>
            <a:r>
              <a:rPr lang="en-US" b="0" dirty="0">
                <a:ea typeface="+mn-lt"/>
                <a:cs typeface="+mn-lt"/>
              </a:rPr>
              <a:t>.</a:t>
            </a:r>
          </a:p>
          <a:p>
            <a:r>
              <a:rPr lang="en-US" sz="1200" b="0" dirty="0">
                <a:ea typeface="+mn-lt"/>
                <a:cs typeface="+mn-lt"/>
              </a:rPr>
              <a:t>Cadet Programs: &gt;1/2 the position papers related to Cadet Programs, and 4 of PCRs 6 DCPs are in this class…Maj Hughes pick a date/time for the 4 DCPs &amp; other interested parties from this class to meet in this Teams Room</a:t>
            </a:r>
          </a:p>
          <a:p>
            <a:r>
              <a:rPr lang="en-US" b="0" dirty="0">
                <a:ea typeface="+mn-lt"/>
                <a:cs typeface="+mn-lt"/>
              </a:rPr>
              <a:t>.</a:t>
            </a:r>
          </a:p>
          <a:p>
            <a:pPr lvl="1"/>
            <a:endParaRPr lang="en-US" b="0" dirty="0">
              <a:ea typeface="+mn-lt"/>
              <a:cs typeface="+mn-lt"/>
            </a:endParaRPr>
          </a:p>
        </p:txBody>
      </p:sp>
    </p:spTree>
    <p:extLst>
      <p:ext uri="{BB962C8B-B14F-4D97-AF65-F5344CB8AC3E}">
        <p14:creationId xmlns:p14="http://schemas.microsoft.com/office/powerpoint/2010/main" val="291627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CBCE-D87B-496F-8C0E-788C086C4270}"/>
              </a:ext>
            </a:extLst>
          </p:cNvPr>
          <p:cNvSpPr>
            <a:spLocks noGrp="1"/>
          </p:cNvSpPr>
          <p:nvPr>
            <p:ph type="title"/>
          </p:nvPr>
        </p:nvSpPr>
        <p:spPr>
          <a:xfrm>
            <a:off x="1832562" y="609600"/>
            <a:ext cx="6863645" cy="609600"/>
          </a:xfrm>
        </p:spPr>
        <p:txBody>
          <a:bodyPr/>
          <a:lstStyle/>
          <a:p>
            <a:r>
              <a:rPr lang="en-US" dirty="0">
                <a:cs typeface="Arial"/>
              </a:rPr>
              <a:t>Discussion/Activity</a:t>
            </a:r>
            <a:endParaRPr lang="en-US" dirty="0"/>
          </a:p>
        </p:txBody>
      </p:sp>
      <p:sp>
        <p:nvSpPr>
          <p:cNvPr id="3" name="Content Placeholder 2">
            <a:extLst>
              <a:ext uri="{FF2B5EF4-FFF2-40B4-BE49-F238E27FC236}">
                <a16:creationId xmlns:a16="http://schemas.microsoft.com/office/drawing/2014/main" id="{749CCB17-9F6B-4E39-9A09-5078B80A3E7E}"/>
              </a:ext>
            </a:extLst>
          </p:cNvPr>
          <p:cNvSpPr>
            <a:spLocks noGrp="1"/>
          </p:cNvSpPr>
          <p:nvPr>
            <p:ph idx="1"/>
          </p:nvPr>
        </p:nvSpPr>
        <p:spPr>
          <a:xfrm>
            <a:off x="1471319" y="1326445"/>
            <a:ext cx="7507110" cy="5074355"/>
          </a:xfrm>
        </p:spPr>
        <p:txBody>
          <a:bodyPr/>
          <a:lstStyle/>
          <a:p>
            <a:pPr marL="0" indent="0">
              <a:buNone/>
            </a:pPr>
            <a:r>
              <a:rPr lang="en-US" b="0" dirty="0">
                <a:ea typeface="+mn-lt"/>
                <a:cs typeface="+mn-lt"/>
              </a:rPr>
              <a:t>Brainstorm Methods/tools to help mentor</a:t>
            </a:r>
          </a:p>
          <a:p>
            <a:pPr lvl="1"/>
            <a:r>
              <a:rPr lang="en-US" b="0" dirty="0">
                <a:ea typeface="+mn-lt"/>
                <a:cs typeface="+mn-lt"/>
              </a:rPr>
              <a:t>Website/shared documents (PCR website…?)</a:t>
            </a:r>
          </a:p>
          <a:p>
            <a:pPr lvl="1"/>
            <a:r>
              <a:rPr lang="en-US" b="0" dirty="0">
                <a:ea typeface="+mn-lt"/>
                <a:cs typeface="+mn-lt"/>
              </a:rPr>
              <a:t>Mentoring as its own specialty track!</a:t>
            </a:r>
          </a:p>
          <a:p>
            <a:pPr lvl="1"/>
            <a:r>
              <a:rPr lang="en-US" b="0" dirty="0">
                <a:ea typeface="+mn-lt"/>
                <a:cs typeface="+mn-lt"/>
              </a:rPr>
              <a:t>Your Level 5 Capstone projects</a:t>
            </a:r>
          </a:p>
          <a:p>
            <a:pPr lvl="2"/>
            <a:r>
              <a:rPr lang="en-US" b="0" dirty="0">
                <a:ea typeface="+mn-lt"/>
                <a:cs typeface="+mn-lt"/>
              </a:rPr>
              <a:t>Pamphlet for a specialty track or other specific activity/topic</a:t>
            </a:r>
          </a:p>
          <a:p>
            <a:pPr lvl="2"/>
            <a:r>
              <a:rPr lang="en-US" b="0" dirty="0">
                <a:ea typeface="+mn-lt"/>
                <a:cs typeface="+mn-lt"/>
              </a:rPr>
              <a:t>Other mentoring-related Capstone ideas…</a:t>
            </a:r>
          </a:p>
          <a:p>
            <a:pPr lvl="3"/>
            <a:r>
              <a:rPr lang="en-US" b="0" dirty="0">
                <a:ea typeface="+mn-lt"/>
                <a:cs typeface="+mn-lt"/>
              </a:rPr>
              <a:t>.</a:t>
            </a:r>
          </a:p>
          <a:p>
            <a:pPr lvl="3"/>
            <a:r>
              <a:rPr lang="en-US" b="0" dirty="0">
                <a:ea typeface="+mn-lt"/>
                <a:cs typeface="+mn-lt"/>
              </a:rPr>
              <a:t>.</a:t>
            </a:r>
          </a:p>
          <a:p>
            <a:pPr lvl="3"/>
            <a:r>
              <a:rPr lang="en-US" b="0" dirty="0">
                <a:ea typeface="+mn-lt"/>
                <a:cs typeface="+mn-lt"/>
              </a:rPr>
              <a:t>.</a:t>
            </a:r>
          </a:p>
          <a:p>
            <a:pPr lvl="1"/>
            <a:r>
              <a:rPr lang="en-US" b="0" dirty="0">
                <a:ea typeface="+mn-lt"/>
                <a:cs typeface="+mn-lt"/>
              </a:rPr>
              <a:t>Suggest it to your Cadet Advisory Council (think tank)</a:t>
            </a:r>
          </a:p>
          <a:p>
            <a:pPr lvl="1"/>
            <a:r>
              <a:rPr lang="en-US" b="0" dirty="0">
                <a:ea typeface="+mn-lt"/>
                <a:cs typeface="+mn-lt"/>
              </a:rPr>
              <a:t>Monthly (periodic) interactive webinar</a:t>
            </a:r>
          </a:p>
          <a:p>
            <a:pPr lvl="1"/>
            <a:r>
              <a:rPr lang="en-US" b="0" dirty="0">
                <a:ea typeface="+mn-lt"/>
                <a:cs typeface="+mn-lt"/>
              </a:rPr>
              <a:t>Peer chat group (text/</a:t>
            </a:r>
            <a:r>
              <a:rPr lang="en-US" b="0" dirty="0" err="1">
                <a:ea typeface="+mn-lt"/>
                <a:cs typeface="+mn-lt"/>
              </a:rPr>
              <a:t>What’sApp</a:t>
            </a:r>
            <a:r>
              <a:rPr lang="en-US" b="0" dirty="0">
                <a:ea typeface="+mn-lt"/>
                <a:cs typeface="+mn-lt"/>
              </a:rPr>
              <a:t>/</a:t>
            </a:r>
            <a:r>
              <a:rPr lang="en-US" b="0" dirty="0" err="1">
                <a:ea typeface="+mn-lt"/>
                <a:cs typeface="+mn-lt"/>
              </a:rPr>
              <a:t>GoogleSpace</a:t>
            </a:r>
            <a:r>
              <a:rPr lang="en-US" b="0" dirty="0">
                <a:ea typeface="+mn-lt"/>
                <a:cs typeface="+mn-lt"/>
              </a:rPr>
              <a:t>/</a:t>
            </a:r>
            <a:r>
              <a:rPr lang="en-US" b="0" dirty="0" err="1">
                <a:ea typeface="+mn-lt"/>
                <a:cs typeface="+mn-lt"/>
              </a:rPr>
              <a:t>etc</a:t>
            </a:r>
            <a:r>
              <a:rPr lang="en-US" b="0" dirty="0">
                <a:ea typeface="+mn-lt"/>
                <a:cs typeface="+mn-lt"/>
              </a:rPr>
              <a:t>)</a:t>
            </a:r>
          </a:p>
          <a:p>
            <a:pPr lvl="1"/>
            <a:r>
              <a:rPr lang="en-US" b="0" dirty="0">
                <a:ea typeface="+mn-lt"/>
                <a:cs typeface="+mn-lt"/>
              </a:rPr>
              <a:t>Periodic feedback (formal CAPF 40 or informal)</a:t>
            </a:r>
          </a:p>
          <a:p>
            <a:pPr lvl="1"/>
            <a:r>
              <a:rPr lang="en-US" b="0" dirty="0">
                <a:ea typeface="+mn-lt"/>
                <a:cs typeface="+mn-lt"/>
              </a:rPr>
              <a:t>Specialty Track reports—who can mentor each track</a:t>
            </a:r>
          </a:p>
          <a:p>
            <a:pPr lvl="1"/>
            <a:r>
              <a:rPr lang="en-US" b="0" dirty="0">
                <a:ea typeface="+mn-lt"/>
                <a:cs typeface="+mn-lt"/>
              </a:rPr>
              <a:t>Regular in-person </a:t>
            </a:r>
            <a:r>
              <a:rPr lang="en-US" b="0" dirty="0" err="1">
                <a:ea typeface="+mn-lt"/>
                <a:cs typeface="+mn-lt"/>
              </a:rPr>
              <a:t>checkins</a:t>
            </a:r>
            <a:endParaRPr lang="en-US" b="0" dirty="0">
              <a:ea typeface="+mn-lt"/>
              <a:cs typeface="+mn-lt"/>
            </a:endParaRPr>
          </a:p>
          <a:p>
            <a:pPr lvl="1"/>
            <a:r>
              <a:rPr lang="en-US" b="0" dirty="0">
                <a:ea typeface="+mn-lt"/>
                <a:cs typeface="+mn-lt"/>
              </a:rPr>
              <a:t>Notebooks/organizers/continuity files/color coding</a:t>
            </a:r>
          </a:p>
          <a:p>
            <a:pPr lvl="1"/>
            <a:r>
              <a:rPr lang="en-US" b="0" dirty="0">
                <a:ea typeface="+mn-lt"/>
                <a:cs typeface="+mn-lt"/>
              </a:rPr>
              <a:t>Certificates of appreciation</a:t>
            </a:r>
          </a:p>
          <a:p>
            <a:pPr lvl="1"/>
            <a:endParaRPr lang="en-US" b="0" dirty="0">
              <a:ea typeface="+mn-lt"/>
              <a:cs typeface="+mn-lt"/>
            </a:endParaRPr>
          </a:p>
        </p:txBody>
      </p:sp>
    </p:spTree>
    <p:extLst>
      <p:ext uri="{BB962C8B-B14F-4D97-AF65-F5344CB8AC3E}">
        <p14:creationId xmlns:p14="http://schemas.microsoft.com/office/powerpoint/2010/main" val="223401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CBCE-D87B-496F-8C0E-788C086C4270}"/>
              </a:ext>
            </a:extLst>
          </p:cNvPr>
          <p:cNvSpPr>
            <a:spLocks noGrp="1"/>
          </p:cNvSpPr>
          <p:nvPr>
            <p:ph type="title"/>
          </p:nvPr>
        </p:nvSpPr>
        <p:spPr>
          <a:xfrm>
            <a:off x="1832562" y="609600"/>
            <a:ext cx="6863645" cy="609600"/>
          </a:xfrm>
        </p:spPr>
        <p:txBody>
          <a:bodyPr/>
          <a:lstStyle/>
          <a:p>
            <a:r>
              <a:rPr lang="en-US" dirty="0">
                <a:cs typeface="Arial"/>
              </a:rPr>
              <a:t>Discussion/Activity</a:t>
            </a:r>
            <a:endParaRPr lang="en-US" dirty="0"/>
          </a:p>
        </p:txBody>
      </p:sp>
      <p:sp>
        <p:nvSpPr>
          <p:cNvPr id="3" name="Content Placeholder 2">
            <a:extLst>
              <a:ext uri="{FF2B5EF4-FFF2-40B4-BE49-F238E27FC236}">
                <a16:creationId xmlns:a16="http://schemas.microsoft.com/office/drawing/2014/main" id="{749CCB17-9F6B-4E39-9A09-5078B80A3E7E}"/>
              </a:ext>
            </a:extLst>
          </p:cNvPr>
          <p:cNvSpPr>
            <a:spLocks noGrp="1"/>
          </p:cNvSpPr>
          <p:nvPr>
            <p:ph idx="1"/>
          </p:nvPr>
        </p:nvSpPr>
        <p:spPr>
          <a:xfrm>
            <a:off x="1471319" y="1326445"/>
            <a:ext cx="7507110" cy="5074355"/>
          </a:xfrm>
        </p:spPr>
        <p:txBody>
          <a:bodyPr/>
          <a:lstStyle/>
          <a:p>
            <a:pPr marL="0" indent="0">
              <a:buNone/>
            </a:pPr>
            <a:r>
              <a:rPr lang="en-US" b="0" dirty="0">
                <a:ea typeface="+mn-lt"/>
                <a:cs typeface="+mn-lt"/>
              </a:rPr>
              <a:t>Brainstorm Methods/tools to help mentor (continued).</a:t>
            </a:r>
          </a:p>
          <a:p>
            <a:pPr lvl="1"/>
            <a:r>
              <a:rPr lang="en-US" b="0" dirty="0">
                <a:ea typeface="+mn-lt"/>
                <a:cs typeface="+mn-lt"/>
              </a:rPr>
              <a:t>How to counter PCR-Specific challenges: Tyranny of distance, multiple time zones, wide climate/geography variation, </a:t>
            </a:r>
            <a:r>
              <a:rPr lang="en-US" b="0" dirty="0" err="1">
                <a:ea typeface="+mn-lt"/>
                <a:cs typeface="+mn-lt"/>
              </a:rPr>
              <a:t>etc</a:t>
            </a:r>
            <a:endParaRPr lang="en-US" b="0" dirty="0">
              <a:ea typeface="+mn-lt"/>
              <a:cs typeface="+mn-lt"/>
            </a:endParaRPr>
          </a:p>
          <a:p>
            <a:pPr lvl="1"/>
            <a:r>
              <a:rPr lang="en-US" b="0" dirty="0">
                <a:ea typeface="+mn-lt"/>
                <a:cs typeface="+mn-lt"/>
              </a:rPr>
              <a:t>.</a:t>
            </a:r>
          </a:p>
          <a:p>
            <a:pPr lvl="1"/>
            <a:r>
              <a:rPr lang="en-US" b="0" dirty="0">
                <a:ea typeface="+mn-lt"/>
                <a:cs typeface="+mn-lt"/>
              </a:rPr>
              <a:t>.</a:t>
            </a:r>
          </a:p>
          <a:p>
            <a:pPr lvl="1"/>
            <a:r>
              <a:rPr lang="en-US" b="0" dirty="0">
                <a:ea typeface="+mn-lt"/>
                <a:cs typeface="+mn-lt"/>
              </a:rPr>
              <a:t>Who is apt to be overlooked &amp; how can we help them?</a:t>
            </a:r>
          </a:p>
          <a:p>
            <a:pPr lvl="1"/>
            <a:r>
              <a:rPr lang="en-US" b="0" dirty="0">
                <a:ea typeface="+mn-lt"/>
                <a:cs typeface="+mn-lt"/>
              </a:rPr>
              <a:t>.</a:t>
            </a:r>
          </a:p>
          <a:p>
            <a:pPr lvl="1"/>
            <a:r>
              <a:rPr lang="en-US" b="0" dirty="0">
                <a:ea typeface="+mn-lt"/>
                <a:cs typeface="+mn-lt"/>
              </a:rPr>
              <a:t>.</a:t>
            </a:r>
          </a:p>
          <a:p>
            <a:pPr lvl="1"/>
            <a:r>
              <a:rPr lang="en-US" b="0" dirty="0">
                <a:ea typeface="+mn-lt"/>
                <a:cs typeface="+mn-lt"/>
              </a:rPr>
              <a:t>.</a:t>
            </a:r>
          </a:p>
          <a:p>
            <a:pPr lvl="1"/>
            <a:r>
              <a:rPr lang="en-US" b="0" dirty="0">
                <a:ea typeface="+mn-lt"/>
                <a:cs typeface="+mn-lt"/>
              </a:rPr>
              <a:t>Discuss further during our Level 5 “Challenges” module?</a:t>
            </a:r>
          </a:p>
          <a:p>
            <a:pPr lvl="1"/>
            <a:r>
              <a:rPr lang="en-US" b="0" dirty="0">
                <a:ea typeface="+mn-lt"/>
                <a:cs typeface="+mn-lt"/>
              </a:rPr>
              <a:t>Members of *this* Level 5 class continue the discussion?</a:t>
            </a:r>
          </a:p>
          <a:p>
            <a:pPr lvl="1"/>
            <a:r>
              <a:rPr lang="en-US" altLang="en-US" b="0" dirty="0"/>
              <a:t>This PowerPoint available until ~22 June 24 at https://akwg.cap.gov/programs/cp/cpos</a:t>
            </a:r>
          </a:p>
          <a:p>
            <a:pPr marL="457200" lvl="1" indent="0">
              <a:buNone/>
            </a:pPr>
            <a:endParaRPr lang="en-US" b="0" dirty="0">
              <a:ea typeface="+mn-lt"/>
              <a:cs typeface="+mn-lt"/>
            </a:endParaRPr>
          </a:p>
          <a:p>
            <a:pPr lvl="1"/>
            <a:endParaRPr lang="en-US" b="0" dirty="0">
              <a:ea typeface="+mn-lt"/>
              <a:cs typeface="+mn-lt"/>
            </a:endParaRPr>
          </a:p>
        </p:txBody>
      </p:sp>
    </p:spTree>
    <p:extLst>
      <p:ext uri="{BB962C8B-B14F-4D97-AF65-F5344CB8AC3E}">
        <p14:creationId xmlns:p14="http://schemas.microsoft.com/office/powerpoint/2010/main" val="223698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0963-E0C4-4CC0-A04B-1C29C822927A}"/>
              </a:ext>
            </a:extLst>
          </p:cNvPr>
          <p:cNvSpPr>
            <a:spLocks noGrp="1"/>
          </p:cNvSpPr>
          <p:nvPr>
            <p:ph type="title"/>
          </p:nvPr>
        </p:nvSpPr>
        <p:spPr>
          <a:xfrm>
            <a:off x="1828800" y="609600"/>
            <a:ext cx="6858000" cy="609600"/>
          </a:xfrm>
        </p:spPr>
        <p:txBody>
          <a:bodyPr/>
          <a:lstStyle/>
          <a:p>
            <a:pPr>
              <a:defRPr/>
            </a:pPr>
            <a:r>
              <a:rPr lang="en-US">
                <a:solidFill>
                  <a:srgbClr val="0000FF"/>
                </a:solidFill>
              </a:rPr>
              <a:t>Conclusion</a:t>
            </a:r>
          </a:p>
        </p:txBody>
      </p:sp>
      <p:sp>
        <p:nvSpPr>
          <p:cNvPr id="17411" name="Content Placeholder 2">
            <a:extLst>
              <a:ext uri="{FF2B5EF4-FFF2-40B4-BE49-F238E27FC236}">
                <a16:creationId xmlns:a16="http://schemas.microsoft.com/office/drawing/2014/main" id="{50D7E591-1D9A-4C51-A9B4-B3915E23B575}"/>
              </a:ext>
            </a:extLst>
          </p:cNvPr>
          <p:cNvSpPr>
            <a:spLocks noGrp="1" noChangeArrowheads="1"/>
          </p:cNvSpPr>
          <p:nvPr>
            <p:ph idx="1"/>
          </p:nvPr>
        </p:nvSpPr>
        <p:spPr/>
        <p:txBody>
          <a:bodyPr/>
          <a:lstStyle/>
          <a:p>
            <a:endParaRPr lang="en-US" altLang="en-US" b="0" dirty="0"/>
          </a:p>
          <a:p>
            <a:r>
              <a:rPr lang="en-US" altLang="en-US" b="0" dirty="0"/>
              <a:t>YOU, Level 5 students, are the ideal mentors </a:t>
            </a:r>
            <a:r>
              <a:rPr lang="en-US" altLang="en-US" b="0" dirty="0">
                <a:sym typeface="Wingdings" panose="05000000000000000000" pitchFamily="2" charset="2"/>
              </a:rPr>
              <a:t></a:t>
            </a:r>
          </a:p>
          <a:p>
            <a:endParaRPr lang="en-US" altLang="en-US" b="0" dirty="0">
              <a:sym typeface="Wingdings" panose="05000000000000000000" pitchFamily="2" charset="2"/>
            </a:endParaRPr>
          </a:p>
          <a:p>
            <a:r>
              <a:rPr lang="en-US" altLang="en-US" b="0" dirty="0">
                <a:sym typeface="Wingdings" panose="05000000000000000000" pitchFamily="2" charset="2"/>
              </a:rPr>
              <a:t>Your Level 5 instructors appreciate your patience as we learn how to best offer a Level 5 opportunity for all of you.  We appreciate your dedication to CAP and to the people you lead, follow, and serve alongside.  Taking this class is a huge investment of your time and effort, and we hope this class helps update you on all available resources, that you continue to share your vast wisdom and knowledge, and that you make some new friends.</a:t>
            </a:r>
            <a:endParaRPr lang="en-US" altLang="en-US" b="0" dirty="0"/>
          </a:p>
        </p:txBody>
      </p:sp>
      <p:pic>
        <p:nvPicPr>
          <p:cNvPr id="2050" name="Picture 2" descr="thank you note for every language ...">
            <a:extLst>
              <a:ext uri="{FF2B5EF4-FFF2-40B4-BE49-F238E27FC236}">
                <a16:creationId xmlns:a16="http://schemas.microsoft.com/office/drawing/2014/main" id="{4CDD8096-6831-8300-D123-4D91E7142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62475"/>
            <a:ext cx="3316422" cy="2066925"/>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634EB90-689C-E025-90E2-C78CDDF985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7230" y="1379543"/>
            <a:ext cx="2965621" cy="1977378"/>
          </a:xfrm>
          <a:effectLst>
            <a:softEdge rad="101600"/>
          </a:effectLst>
        </p:spPr>
      </p:pic>
      <p:sp>
        <p:nvSpPr>
          <p:cNvPr id="3" name="Title 2">
            <a:extLst>
              <a:ext uri="{FF2B5EF4-FFF2-40B4-BE49-F238E27FC236}">
                <a16:creationId xmlns:a16="http://schemas.microsoft.com/office/drawing/2014/main" id="{33C56E9E-5373-9CB1-E2FD-235F0AAFAC19}"/>
              </a:ext>
            </a:extLst>
          </p:cNvPr>
          <p:cNvSpPr>
            <a:spLocks noGrp="1"/>
          </p:cNvSpPr>
          <p:nvPr>
            <p:ph type="title"/>
          </p:nvPr>
        </p:nvSpPr>
        <p:spPr/>
        <p:txBody>
          <a:bodyPr/>
          <a:lstStyle/>
          <a:p>
            <a:pPr algn="ctr"/>
            <a:r>
              <a:rPr lang="en-US" dirty="0"/>
              <a:t>Capt Karen Padgett, CAP</a:t>
            </a:r>
          </a:p>
        </p:txBody>
      </p:sp>
      <p:pic>
        <p:nvPicPr>
          <p:cNvPr id="8" name="Picture 7">
            <a:extLst>
              <a:ext uri="{FF2B5EF4-FFF2-40B4-BE49-F238E27FC236}">
                <a16:creationId xmlns:a16="http://schemas.microsoft.com/office/drawing/2014/main" id="{6CAD8F89-A013-DE83-8807-F9E6D8AF5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923" y="3429000"/>
            <a:ext cx="2967354" cy="1977379"/>
          </a:xfrm>
          <a:prstGeom prst="rect">
            <a:avLst/>
          </a:prstGeom>
          <a:effectLst>
            <a:softEdge rad="127000"/>
          </a:effectLst>
        </p:spPr>
      </p:pic>
      <p:sp>
        <p:nvSpPr>
          <p:cNvPr id="9" name="Content Placeholder 1">
            <a:extLst>
              <a:ext uri="{FF2B5EF4-FFF2-40B4-BE49-F238E27FC236}">
                <a16:creationId xmlns:a16="http://schemas.microsoft.com/office/drawing/2014/main" id="{0179E4C4-5F67-6866-7485-F82DF18F2FCE}"/>
              </a:ext>
            </a:extLst>
          </p:cNvPr>
          <p:cNvSpPr txBox="1">
            <a:spLocks/>
          </p:cNvSpPr>
          <p:nvPr/>
        </p:nvSpPr>
        <p:spPr>
          <a:xfrm>
            <a:off x="207237" y="1600200"/>
            <a:ext cx="5839993" cy="4469499"/>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1999 Joined CAP to hang out in airplanes with Maj Padgett</a:t>
            </a:r>
          </a:p>
          <a:p>
            <a:endParaRPr lang="en-US" sz="2100" dirty="0"/>
          </a:p>
          <a:p>
            <a:r>
              <a:rPr lang="en-US" sz="2100" dirty="0"/>
              <a:t>2018 Rejoined CAP when our youngest turned 12—Stood up Lake Hood Cadet Squadron in Anchorage, AK (World’s Largest Sea Plan Base!)</a:t>
            </a:r>
          </a:p>
          <a:p>
            <a:endParaRPr lang="en-US" sz="2100" dirty="0"/>
          </a:p>
          <a:p>
            <a:r>
              <a:rPr lang="en-US" sz="2100" dirty="0"/>
              <a:t>2020-2023—Squadron CC</a:t>
            </a:r>
          </a:p>
          <a:p>
            <a:endParaRPr lang="en-US" sz="2100" dirty="0"/>
          </a:p>
          <a:p>
            <a:r>
              <a:rPr lang="en-US" sz="2100" dirty="0"/>
              <a:t>2021-present—AKWG DCP &amp; Wing CDI</a:t>
            </a:r>
          </a:p>
          <a:p>
            <a:endParaRPr lang="en-US" sz="2100" dirty="0"/>
          </a:p>
          <a:p>
            <a:r>
              <a:rPr lang="en-US" sz="2100" dirty="0"/>
              <a:t>2022 Completed Level 5</a:t>
            </a:r>
          </a:p>
          <a:p>
            <a:endParaRPr lang="en-US" sz="2100" dirty="0"/>
          </a:p>
          <a:p>
            <a:r>
              <a:rPr lang="en-US" sz="2100" dirty="0"/>
              <a:t>Specialty Track Junkie--Master in Command, Cadet Programs, Character Development &amp; Personnel. Senior in E&amp;T &amp; Aerospace.</a:t>
            </a:r>
          </a:p>
        </p:txBody>
      </p:sp>
      <p:sp>
        <p:nvSpPr>
          <p:cNvPr id="2" name="Slide Number Placeholder 1">
            <a:extLst>
              <a:ext uri="{FF2B5EF4-FFF2-40B4-BE49-F238E27FC236}">
                <a16:creationId xmlns:a16="http://schemas.microsoft.com/office/drawing/2014/main" id="{5C6620DD-7A1B-CB47-1DB4-7E344DF3E6C5}"/>
              </a:ext>
            </a:extLst>
          </p:cNvPr>
          <p:cNvSpPr>
            <a:spLocks noGrp="1"/>
          </p:cNvSpPr>
          <p:nvPr>
            <p:ph type="sldNum" sz="quarter" idx="12"/>
          </p:nvPr>
        </p:nvSpPr>
        <p:spPr>
          <a:xfrm>
            <a:off x="55245" y="6182042"/>
            <a:ext cx="2743200" cy="314960"/>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110BC8-739B-4001-9E33-691D9248B7B1}" type="slidenum">
              <a:rPr lang="en-US" smtClean="0"/>
              <a:pPr/>
              <a:t>2</a:t>
            </a:fld>
            <a:endParaRPr lang="en-US" dirty="0"/>
          </a:p>
        </p:txBody>
      </p:sp>
    </p:spTree>
    <p:extLst>
      <p:ext uri="{BB962C8B-B14F-4D97-AF65-F5344CB8AC3E}">
        <p14:creationId xmlns:p14="http://schemas.microsoft.com/office/powerpoint/2010/main" val="268182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051-29BB-4649-8A9F-1FBAC2BDA3F6}"/>
              </a:ext>
            </a:extLst>
          </p:cNvPr>
          <p:cNvSpPr>
            <a:spLocks noGrp="1"/>
          </p:cNvSpPr>
          <p:nvPr>
            <p:ph type="title"/>
          </p:nvPr>
        </p:nvSpPr>
        <p:spPr>
          <a:xfrm>
            <a:off x="1828800" y="609600"/>
            <a:ext cx="6858000" cy="609600"/>
          </a:xfrm>
        </p:spPr>
        <p:txBody>
          <a:bodyPr/>
          <a:lstStyle/>
          <a:p>
            <a:pPr>
              <a:defRPr/>
            </a:pPr>
            <a:endParaRPr lang="en-US" dirty="0">
              <a:solidFill>
                <a:srgbClr val="0000FF"/>
              </a:solidFill>
            </a:endParaRPr>
          </a:p>
        </p:txBody>
      </p:sp>
      <p:sp>
        <p:nvSpPr>
          <p:cNvPr id="12291" name="Content Placeholder 2">
            <a:extLst>
              <a:ext uri="{FF2B5EF4-FFF2-40B4-BE49-F238E27FC236}">
                <a16:creationId xmlns:a16="http://schemas.microsoft.com/office/drawing/2014/main" id="{E0DED8C8-C313-48C6-A59E-5778FF3D7750}"/>
              </a:ext>
            </a:extLst>
          </p:cNvPr>
          <p:cNvSpPr>
            <a:spLocks noGrp="1" noChangeArrowheads="1"/>
          </p:cNvSpPr>
          <p:nvPr>
            <p:ph idx="1"/>
          </p:nvPr>
        </p:nvSpPr>
        <p:spPr/>
        <p:txBody>
          <a:bodyPr anchor="ctr"/>
          <a:lstStyle/>
          <a:p>
            <a:pPr marL="0" indent="0" algn="ctr">
              <a:buNone/>
            </a:pPr>
            <a:r>
              <a:rPr lang="en-US" sz="2400" i="1" dirty="0">
                <a:ea typeface="+mn-lt"/>
                <a:cs typeface="+mn-lt"/>
              </a:rPr>
              <a:t>“Tell me and I forget, teach me and I may remember, involve me and I learn.”</a:t>
            </a:r>
          </a:p>
          <a:p>
            <a:pPr marL="0" indent="0" algn="ctr">
              <a:buNone/>
            </a:pPr>
            <a:r>
              <a:rPr lang="en-US" sz="2400" b="0" dirty="0">
                <a:ea typeface="+mn-lt"/>
                <a:cs typeface="+mn-lt"/>
              </a:rPr>
              <a:t>Benjamin Franklin </a:t>
            </a:r>
            <a:endParaRPr lang="en-US" altLang="en-US" sz="2400" b="0" dirty="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051-29BB-4649-8A9F-1FBAC2BDA3F6}"/>
              </a:ext>
            </a:extLst>
          </p:cNvPr>
          <p:cNvSpPr>
            <a:spLocks noGrp="1"/>
          </p:cNvSpPr>
          <p:nvPr>
            <p:ph type="title"/>
          </p:nvPr>
        </p:nvSpPr>
        <p:spPr>
          <a:xfrm>
            <a:off x="1828800" y="609600"/>
            <a:ext cx="6858000" cy="609600"/>
          </a:xfrm>
        </p:spPr>
        <p:txBody>
          <a:bodyPr/>
          <a:lstStyle/>
          <a:p>
            <a:pPr>
              <a:defRPr/>
            </a:pPr>
            <a:r>
              <a:rPr lang="en-US" dirty="0">
                <a:solidFill>
                  <a:srgbClr val="0000FF"/>
                </a:solidFill>
              </a:rPr>
              <a:t>DLOs</a:t>
            </a:r>
          </a:p>
        </p:txBody>
      </p:sp>
      <p:sp>
        <p:nvSpPr>
          <p:cNvPr id="12291" name="Content Placeholder 2">
            <a:extLst>
              <a:ext uri="{FF2B5EF4-FFF2-40B4-BE49-F238E27FC236}">
                <a16:creationId xmlns:a16="http://schemas.microsoft.com/office/drawing/2014/main" id="{E0DED8C8-C313-48C6-A59E-5778FF3D7750}"/>
              </a:ext>
            </a:extLst>
          </p:cNvPr>
          <p:cNvSpPr>
            <a:spLocks noGrp="1" noChangeArrowheads="1"/>
          </p:cNvSpPr>
          <p:nvPr>
            <p:ph idx="1"/>
          </p:nvPr>
        </p:nvSpPr>
        <p:spPr/>
        <p:txBody>
          <a:bodyPr/>
          <a:lstStyle/>
          <a:p>
            <a:r>
              <a:rPr lang="en-US" b="0" dirty="0">
                <a:ea typeface="+mn-lt"/>
                <a:cs typeface="+mn-lt"/>
              </a:rPr>
              <a:t>Reflect on the value of sharing knowledge, the benefits of mentoring, and the importance of building the bench</a:t>
            </a:r>
          </a:p>
          <a:p>
            <a:r>
              <a:rPr lang="en-US" b="0" dirty="0">
                <a:ea typeface="+mn-lt"/>
                <a:cs typeface="+mn-lt"/>
              </a:rPr>
              <a:t>Review fundamental aspects of mentoring to include the mentoring relationship</a:t>
            </a:r>
          </a:p>
          <a:p>
            <a:r>
              <a:rPr lang="en-US" b="0" dirty="0">
                <a:ea typeface="+mn-lt"/>
                <a:cs typeface="+mn-lt"/>
              </a:rPr>
              <a:t>Employ the fundamentals of performance monitoring and improvement</a:t>
            </a:r>
          </a:p>
          <a:p>
            <a:r>
              <a:rPr lang="en-US" b="0" dirty="0">
                <a:ea typeface="+mn-lt"/>
                <a:cs typeface="+mn-lt"/>
              </a:rPr>
              <a:t>FOCUS AREA: Ensure the effective use of mentoring improves the organization</a:t>
            </a:r>
          </a:p>
          <a:p>
            <a:endParaRPr lang="en-US" b="0" dirty="0">
              <a:ea typeface="+mn-lt"/>
              <a:cs typeface="+mn-lt"/>
            </a:endParaRPr>
          </a:p>
          <a:p>
            <a:r>
              <a:rPr lang="en-US" b="0" dirty="0">
                <a:ea typeface="+mn-lt"/>
                <a:cs typeface="+mn-lt"/>
              </a:rPr>
              <a:t>ROE: Mentoring is a hot button topic! We will focus on the positive, and find solutions for improving mentoring in </a:t>
            </a:r>
            <a:r>
              <a:rPr lang="en-US" i="1" dirty="0">
                <a:ea typeface="+mn-lt"/>
                <a:cs typeface="+mn-lt"/>
              </a:rPr>
              <a:t>our </a:t>
            </a:r>
            <a:r>
              <a:rPr lang="en-US" b="0" dirty="0">
                <a:ea typeface="+mn-lt"/>
                <a:cs typeface="+mn-lt"/>
              </a:rPr>
              <a:t>Civil Air Patrol</a:t>
            </a:r>
          </a:p>
          <a:p>
            <a:endParaRPr lang="en-US" b="0" dirty="0">
              <a:ea typeface="+mn-lt"/>
              <a:cs typeface="+mn-lt"/>
            </a:endParaRPr>
          </a:p>
          <a:p>
            <a:r>
              <a:rPr lang="en-US" b="0" dirty="0">
                <a:ea typeface="+mn-lt"/>
                <a:cs typeface="+mn-lt"/>
              </a:rPr>
              <a:t>NOTE: </a:t>
            </a:r>
            <a:r>
              <a:rPr lang="en-US" altLang="en-US" b="0" dirty="0"/>
              <a:t>This PowerPoint available until ~22 June 24 at https://akwg.cap.gov/programs/cp/cpos</a:t>
            </a:r>
          </a:p>
          <a:p>
            <a:endParaRPr lang="en-US" b="0" dirty="0">
              <a:ea typeface="+mn-lt"/>
              <a:cs typeface="+mn-lt"/>
            </a:endParaRPr>
          </a:p>
          <a:p>
            <a:pPr marL="0" indent="0">
              <a:buNone/>
            </a:pPr>
            <a:endParaRPr lang="en-US" altLang="en-US" b="0" dirty="0">
              <a:cs typeface="Arial"/>
            </a:endParaRPr>
          </a:p>
        </p:txBody>
      </p:sp>
    </p:spTree>
    <p:extLst>
      <p:ext uri="{BB962C8B-B14F-4D97-AF65-F5344CB8AC3E}">
        <p14:creationId xmlns:p14="http://schemas.microsoft.com/office/powerpoint/2010/main" val="179394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051-29BB-4649-8A9F-1FBAC2BDA3F6}"/>
              </a:ext>
            </a:extLst>
          </p:cNvPr>
          <p:cNvSpPr>
            <a:spLocks noGrp="1"/>
          </p:cNvSpPr>
          <p:nvPr>
            <p:ph type="title"/>
          </p:nvPr>
        </p:nvSpPr>
        <p:spPr>
          <a:xfrm>
            <a:off x="1828800" y="609600"/>
            <a:ext cx="6858000" cy="609600"/>
          </a:xfrm>
        </p:spPr>
        <p:txBody>
          <a:bodyPr/>
          <a:lstStyle/>
          <a:p>
            <a:pPr>
              <a:defRPr/>
            </a:pPr>
            <a:r>
              <a:rPr lang="en-US" dirty="0">
                <a:solidFill>
                  <a:srgbClr val="0000FF"/>
                </a:solidFill>
              </a:rPr>
              <a:t>DLOs</a:t>
            </a:r>
          </a:p>
        </p:txBody>
      </p:sp>
      <p:sp>
        <p:nvSpPr>
          <p:cNvPr id="12291" name="Content Placeholder 2">
            <a:extLst>
              <a:ext uri="{FF2B5EF4-FFF2-40B4-BE49-F238E27FC236}">
                <a16:creationId xmlns:a16="http://schemas.microsoft.com/office/drawing/2014/main" id="{E0DED8C8-C313-48C6-A59E-5778FF3D7750}"/>
              </a:ext>
            </a:extLst>
          </p:cNvPr>
          <p:cNvSpPr>
            <a:spLocks noGrp="1" noChangeArrowheads="1"/>
          </p:cNvSpPr>
          <p:nvPr>
            <p:ph idx="1"/>
          </p:nvPr>
        </p:nvSpPr>
        <p:spPr/>
        <p:txBody>
          <a:bodyPr/>
          <a:lstStyle/>
          <a:p>
            <a:r>
              <a:rPr lang="en-US" b="0" dirty="0">
                <a:ea typeface="+mn-lt"/>
                <a:cs typeface="+mn-lt"/>
              </a:rPr>
              <a:t>DLO #1: Reflect on the value of sharing knowledge, the benefits of mentoring, and the importance of building the bench</a:t>
            </a:r>
          </a:p>
          <a:p>
            <a:endParaRPr lang="en-US" b="0" dirty="0">
              <a:ea typeface="+mn-lt"/>
              <a:cs typeface="+mn-lt"/>
            </a:endParaRPr>
          </a:p>
          <a:p>
            <a:pPr lvl="1"/>
            <a:r>
              <a:rPr lang="en-US" b="0" dirty="0">
                <a:ea typeface="+mn-lt"/>
                <a:cs typeface="+mn-lt"/>
              </a:rPr>
              <a:t>Excerpts </a:t>
            </a:r>
          </a:p>
          <a:p>
            <a:pPr lvl="1"/>
            <a:r>
              <a:rPr lang="en-US" b="0" dirty="0">
                <a:ea typeface="+mn-lt"/>
                <a:cs typeface="+mn-lt"/>
              </a:rPr>
              <a:t>Building the Bench—why is this important?</a:t>
            </a:r>
          </a:p>
          <a:p>
            <a:pPr lvl="2"/>
            <a:r>
              <a:rPr lang="en-US" b="0" dirty="0">
                <a:ea typeface="+mn-lt"/>
                <a:cs typeface="+mn-lt"/>
              </a:rPr>
              <a:t>Not get burned out &amp; grumpy</a:t>
            </a:r>
          </a:p>
          <a:p>
            <a:pPr lvl="2"/>
            <a:r>
              <a:rPr lang="en-US" b="0" dirty="0">
                <a:ea typeface="+mn-lt"/>
                <a:cs typeface="+mn-lt"/>
              </a:rPr>
              <a:t>Many hands make light work</a:t>
            </a:r>
          </a:p>
          <a:p>
            <a:pPr lvl="2"/>
            <a:r>
              <a:rPr lang="en-US" b="0" dirty="0">
                <a:ea typeface="+mn-lt"/>
                <a:cs typeface="+mn-lt"/>
              </a:rPr>
              <a:t>Advance our E&amp;T</a:t>
            </a:r>
          </a:p>
          <a:p>
            <a:pPr lvl="2"/>
            <a:r>
              <a:rPr lang="en-US" b="0" dirty="0">
                <a:ea typeface="+mn-lt"/>
                <a:cs typeface="+mn-lt"/>
              </a:rPr>
              <a:t>Strategic leaders focus on strategic tasks</a:t>
            </a:r>
          </a:p>
          <a:p>
            <a:pPr lvl="2"/>
            <a:r>
              <a:rPr lang="en-US" b="0" dirty="0">
                <a:ea typeface="+mn-lt"/>
                <a:cs typeface="+mn-lt"/>
              </a:rPr>
              <a:t>Someone take our place so we can advance, and so we can try other jobs</a:t>
            </a:r>
          </a:p>
          <a:p>
            <a:pPr lvl="2"/>
            <a:r>
              <a:rPr lang="en-US" b="0" dirty="0">
                <a:ea typeface="+mn-lt"/>
                <a:cs typeface="+mn-lt"/>
              </a:rPr>
              <a:t>Example to cadets</a:t>
            </a:r>
          </a:p>
          <a:p>
            <a:pPr lvl="2"/>
            <a:r>
              <a:rPr lang="en-US" b="0" dirty="0">
                <a:ea typeface="+mn-lt"/>
                <a:cs typeface="+mn-lt"/>
              </a:rPr>
              <a:t>Recruiting &amp; Retention</a:t>
            </a:r>
          </a:p>
          <a:p>
            <a:pPr lvl="2"/>
            <a:r>
              <a:rPr lang="en-US" b="0" dirty="0">
                <a:ea typeface="+mn-lt"/>
                <a:cs typeface="+mn-lt"/>
              </a:rPr>
              <a:t>Generativity</a:t>
            </a:r>
          </a:p>
          <a:p>
            <a:pPr marL="0" indent="0">
              <a:buNone/>
            </a:pPr>
            <a:endParaRPr lang="en-US" altLang="en-US" b="0" dirty="0">
              <a:cs typeface="Arial"/>
            </a:endParaRPr>
          </a:p>
        </p:txBody>
      </p:sp>
    </p:spTree>
    <p:extLst>
      <p:ext uri="{BB962C8B-B14F-4D97-AF65-F5344CB8AC3E}">
        <p14:creationId xmlns:p14="http://schemas.microsoft.com/office/powerpoint/2010/main" val="108736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051-29BB-4649-8A9F-1FBAC2BDA3F6}"/>
              </a:ext>
            </a:extLst>
          </p:cNvPr>
          <p:cNvSpPr>
            <a:spLocks noGrp="1"/>
          </p:cNvSpPr>
          <p:nvPr>
            <p:ph type="title"/>
          </p:nvPr>
        </p:nvSpPr>
        <p:spPr>
          <a:xfrm>
            <a:off x="1828800" y="609600"/>
            <a:ext cx="6858000" cy="609600"/>
          </a:xfrm>
        </p:spPr>
        <p:txBody>
          <a:bodyPr/>
          <a:lstStyle/>
          <a:p>
            <a:pPr>
              <a:defRPr/>
            </a:pPr>
            <a:r>
              <a:rPr lang="en-US" dirty="0">
                <a:solidFill>
                  <a:srgbClr val="0000FF"/>
                </a:solidFill>
              </a:rPr>
              <a:t>DLOs</a:t>
            </a:r>
          </a:p>
        </p:txBody>
      </p:sp>
      <p:sp>
        <p:nvSpPr>
          <p:cNvPr id="12291" name="Content Placeholder 2">
            <a:extLst>
              <a:ext uri="{FF2B5EF4-FFF2-40B4-BE49-F238E27FC236}">
                <a16:creationId xmlns:a16="http://schemas.microsoft.com/office/drawing/2014/main" id="{E0DED8C8-C313-48C6-A59E-5778FF3D7750}"/>
              </a:ext>
            </a:extLst>
          </p:cNvPr>
          <p:cNvSpPr>
            <a:spLocks noGrp="1" noChangeArrowheads="1"/>
          </p:cNvSpPr>
          <p:nvPr>
            <p:ph idx="1"/>
          </p:nvPr>
        </p:nvSpPr>
        <p:spPr/>
        <p:txBody>
          <a:bodyPr/>
          <a:lstStyle/>
          <a:p>
            <a:r>
              <a:rPr lang="en-US" b="0" dirty="0">
                <a:ea typeface="+mn-lt"/>
                <a:cs typeface="+mn-lt"/>
              </a:rPr>
              <a:t>DLO #2: Review fundamental aspects of mentoring to include the mentoring relationship</a:t>
            </a:r>
          </a:p>
          <a:p>
            <a:pPr lvl="1"/>
            <a:r>
              <a:rPr lang="en-US" b="0" dirty="0">
                <a:ea typeface="+mn-lt"/>
                <a:cs typeface="+mn-lt"/>
              </a:rPr>
              <a:t>Formal mentoring programs: https://www.gocivilairpatrol.com/members/ed-training/mentoring</a:t>
            </a:r>
            <a:endParaRPr lang="en-US" altLang="en-US" b="0" dirty="0">
              <a:ea typeface="+mn-lt"/>
              <a:cs typeface="+mn-lt"/>
            </a:endParaRPr>
          </a:p>
          <a:p>
            <a:pPr lvl="1"/>
            <a:endParaRPr lang="en-US" altLang="en-US" b="0" dirty="0">
              <a:ea typeface="+mn-lt"/>
              <a:cs typeface="+mn-lt"/>
            </a:endParaRPr>
          </a:p>
          <a:p>
            <a:pPr lvl="1"/>
            <a:endParaRPr lang="en-US" altLang="en-US" b="0" dirty="0">
              <a:ea typeface="+mn-lt"/>
              <a:cs typeface="+mn-lt"/>
            </a:endParaRPr>
          </a:p>
          <a:p>
            <a:pPr lvl="1"/>
            <a:endParaRPr lang="en-US" altLang="en-US" b="0" dirty="0">
              <a:ea typeface="+mn-lt"/>
              <a:cs typeface="+mn-lt"/>
            </a:endParaRPr>
          </a:p>
          <a:p>
            <a:pPr lvl="1"/>
            <a:endParaRPr lang="en-US" altLang="en-US" b="0" dirty="0">
              <a:ea typeface="+mn-lt"/>
              <a:cs typeface="+mn-lt"/>
            </a:endParaRPr>
          </a:p>
          <a:p>
            <a:pPr lvl="1"/>
            <a:endParaRPr lang="en-US" altLang="en-US" b="0" dirty="0">
              <a:ea typeface="+mn-lt"/>
              <a:cs typeface="+mn-lt"/>
            </a:endParaRPr>
          </a:p>
          <a:p>
            <a:pPr lvl="1"/>
            <a:endParaRPr lang="en-US" altLang="en-US" b="0" dirty="0">
              <a:ea typeface="+mn-lt"/>
              <a:cs typeface="+mn-lt"/>
            </a:endParaRPr>
          </a:p>
          <a:p>
            <a:pPr lvl="1"/>
            <a:r>
              <a:rPr lang="en-US" altLang="en-US" b="0" dirty="0" err="1">
                <a:ea typeface="+mn-lt"/>
                <a:cs typeface="+mn-lt"/>
              </a:rPr>
              <a:t>V</a:t>
            </a:r>
            <a:r>
              <a:rPr lang="en-US" altLang="en-US" b="0" dirty="0" err="1">
                <a:cs typeface="Arial"/>
              </a:rPr>
              <a:t>olU</a:t>
            </a:r>
            <a:r>
              <a:rPr lang="en-US" altLang="en-US" b="0" dirty="0">
                <a:cs typeface="Arial"/>
              </a:rPr>
              <a:t> Instructors—Levels 1, 2, 3, 4 &amp; 5 (https://www.gocivilairpatrol.com/members/ed-training/volu-main)</a:t>
            </a:r>
          </a:p>
          <a:p>
            <a:pPr lvl="1"/>
            <a:r>
              <a:rPr lang="en-US" altLang="en-US" b="0" dirty="0">
                <a:cs typeface="Arial"/>
              </a:rPr>
              <a:t>TLC Instructors (Your Wing DCP or https://www.gocivilairpatrol.com/programs/cadets/cpofficer/tlc/nationally-offered-courses)</a:t>
            </a:r>
          </a:p>
        </p:txBody>
      </p:sp>
      <p:pic>
        <p:nvPicPr>
          <p:cNvPr id="4" name="Picture 3">
            <a:extLst>
              <a:ext uri="{FF2B5EF4-FFF2-40B4-BE49-F238E27FC236}">
                <a16:creationId xmlns:a16="http://schemas.microsoft.com/office/drawing/2014/main" id="{C99415CA-B74F-9449-6698-E87F4DFC33C9}"/>
              </a:ext>
            </a:extLst>
          </p:cNvPr>
          <p:cNvPicPr>
            <a:picLocks noChangeAspect="1"/>
          </p:cNvPicPr>
          <p:nvPr/>
        </p:nvPicPr>
        <p:blipFill>
          <a:blip r:embed="rId2"/>
          <a:stretch>
            <a:fillRect/>
          </a:stretch>
        </p:blipFill>
        <p:spPr>
          <a:xfrm>
            <a:off x="2057400" y="2978967"/>
            <a:ext cx="6019800" cy="1966865"/>
          </a:xfrm>
          <a:prstGeom prst="rect">
            <a:avLst/>
          </a:prstGeom>
        </p:spPr>
      </p:pic>
    </p:spTree>
    <p:extLst>
      <p:ext uri="{BB962C8B-B14F-4D97-AF65-F5344CB8AC3E}">
        <p14:creationId xmlns:p14="http://schemas.microsoft.com/office/powerpoint/2010/main" val="162273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051-29BB-4649-8A9F-1FBAC2BDA3F6}"/>
              </a:ext>
            </a:extLst>
          </p:cNvPr>
          <p:cNvSpPr>
            <a:spLocks noGrp="1"/>
          </p:cNvSpPr>
          <p:nvPr>
            <p:ph type="title"/>
          </p:nvPr>
        </p:nvSpPr>
        <p:spPr>
          <a:xfrm>
            <a:off x="1828800" y="609600"/>
            <a:ext cx="6858000" cy="609600"/>
          </a:xfrm>
        </p:spPr>
        <p:txBody>
          <a:bodyPr/>
          <a:lstStyle/>
          <a:p>
            <a:pPr>
              <a:defRPr/>
            </a:pPr>
            <a:r>
              <a:rPr lang="en-US" dirty="0">
                <a:solidFill>
                  <a:srgbClr val="0000FF"/>
                </a:solidFill>
              </a:rPr>
              <a:t>DLOs</a:t>
            </a:r>
          </a:p>
        </p:txBody>
      </p:sp>
      <p:sp>
        <p:nvSpPr>
          <p:cNvPr id="12291" name="Content Placeholder 2">
            <a:extLst>
              <a:ext uri="{FF2B5EF4-FFF2-40B4-BE49-F238E27FC236}">
                <a16:creationId xmlns:a16="http://schemas.microsoft.com/office/drawing/2014/main" id="{E0DED8C8-C313-48C6-A59E-5778FF3D7750}"/>
              </a:ext>
            </a:extLst>
          </p:cNvPr>
          <p:cNvSpPr>
            <a:spLocks noGrp="1" noChangeArrowheads="1"/>
          </p:cNvSpPr>
          <p:nvPr>
            <p:ph idx="1"/>
          </p:nvPr>
        </p:nvSpPr>
        <p:spPr/>
        <p:txBody>
          <a:bodyPr/>
          <a:lstStyle/>
          <a:p>
            <a:r>
              <a:rPr lang="en-US" b="0" dirty="0">
                <a:ea typeface="+mn-lt"/>
                <a:cs typeface="+mn-lt"/>
              </a:rPr>
              <a:t>DLO #2 (continued): Review fundamental aspects of mentoring to include the mentoring relationship</a:t>
            </a:r>
          </a:p>
          <a:p>
            <a:pPr lvl="1"/>
            <a:endParaRPr lang="en-US" b="0" dirty="0">
              <a:ea typeface="+mn-lt"/>
              <a:cs typeface="+mn-lt"/>
            </a:endParaRPr>
          </a:p>
          <a:p>
            <a:pPr lvl="1"/>
            <a:r>
              <a:rPr lang="en-US" b="0" dirty="0">
                <a:ea typeface="+mn-lt"/>
                <a:cs typeface="+mn-lt"/>
              </a:rPr>
              <a:t>Conference Presentations</a:t>
            </a:r>
          </a:p>
          <a:p>
            <a:pPr lvl="1"/>
            <a:r>
              <a:rPr lang="en-US" b="0" dirty="0">
                <a:ea typeface="+mn-lt"/>
                <a:cs typeface="+mn-lt"/>
              </a:rPr>
              <a:t>Instructing at other OPR Training Sessions (AE conferences, Chaplain Corps Region Staff Colleges, etc.)</a:t>
            </a:r>
          </a:p>
          <a:p>
            <a:pPr lvl="1"/>
            <a:endParaRPr lang="en-US" b="0" dirty="0">
              <a:ea typeface="+mn-lt"/>
              <a:cs typeface="+mn-lt"/>
            </a:endParaRPr>
          </a:p>
          <a:p>
            <a:pPr lvl="1"/>
            <a:r>
              <a:rPr lang="en-US" b="0" dirty="0">
                <a:ea typeface="+mn-lt"/>
                <a:cs typeface="+mn-lt"/>
              </a:rPr>
              <a:t>Specialty Track mentoring—Periodically request Specialty Track Member Report (SQTRs are coming!)</a:t>
            </a:r>
          </a:p>
          <a:p>
            <a:pPr lvl="1"/>
            <a:r>
              <a:rPr lang="en-US" b="0" dirty="0">
                <a:ea typeface="+mn-lt"/>
                <a:cs typeface="+mn-lt"/>
              </a:rPr>
              <a:t>Informal/ad hoc mentoring</a:t>
            </a:r>
          </a:p>
          <a:p>
            <a:pPr lvl="1"/>
            <a:endParaRPr lang="en-US" b="0" dirty="0">
              <a:ea typeface="+mn-lt"/>
              <a:cs typeface="+mn-lt"/>
            </a:endParaRPr>
          </a:p>
          <a:p>
            <a:pPr marL="457200" lvl="1" indent="0">
              <a:buNone/>
            </a:pPr>
            <a:r>
              <a:rPr lang="en-US" b="0" dirty="0">
                <a:ea typeface="+mn-lt"/>
                <a:cs typeface="+mn-lt"/>
              </a:rPr>
              <a:t>	Please recommend/approve specialty tracks, classes, 	and promotions ASAP</a:t>
            </a:r>
          </a:p>
          <a:p>
            <a:endParaRPr lang="en-US" b="0" dirty="0">
              <a:ea typeface="+mn-lt"/>
              <a:cs typeface="+mn-lt"/>
            </a:endParaRPr>
          </a:p>
          <a:p>
            <a:pPr marL="0" indent="0">
              <a:buNone/>
            </a:pPr>
            <a:endParaRPr lang="en-US" altLang="en-US" b="0" dirty="0">
              <a:cs typeface="Arial"/>
            </a:endParaRPr>
          </a:p>
        </p:txBody>
      </p:sp>
      <p:pic>
        <p:nvPicPr>
          <p:cNvPr id="1026" name="Picture 2" descr="a PSA? -- Top Hollywood Acting Coach ...">
            <a:extLst>
              <a:ext uri="{FF2B5EF4-FFF2-40B4-BE49-F238E27FC236}">
                <a16:creationId xmlns:a16="http://schemas.microsoft.com/office/drawing/2014/main" id="{1730D37D-85CB-2D6C-E525-3B0CC1A27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943475"/>
            <a:ext cx="83504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2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051-29BB-4649-8A9F-1FBAC2BDA3F6}"/>
              </a:ext>
            </a:extLst>
          </p:cNvPr>
          <p:cNvSpPr>
            <a:spLocks noGrp="1"/>
          </p:cNvSpPr>
          <p:nvPr>
            <p:ph type="title"/>
          </p:nvPr>
        </p:nvSpPr>
        <p:spPr>
          <a:xfrm>
            <a:off x="1828800" y="609600"/>
            <a:ext cx="6858000" cy="609600"/>
          </a:xfrm>
        </p:spPr>
        <p:txBody>
          <a:bodyPr/>
          <a:lstStyle/>
          <a:p>
            <a:pPr>
              <a:defRPr/>
            </a:pPr>
            <a:r>
              <a:rPr lang="en-US" dirty="0">
                <a:solidFill>
                  <a:srgbClr val="0000FF"/>
                </a:solidFill>
              </a:rPr>
              <a:t>DLOs</a:t>
            </a:r>
          </a:p>
        </p:txBody>
      </p:sp>
      <p:sp>
        <p:nvSpPr>
          <p:cNvPr id="12291" name="Content Placeholder 2">
            <a:extLst>
              <a:ext uri="{FF2B5EF4-FFF2-40B4-BE49-F238E27FC236}">
                <a16:creationId xmlns:a16="http://schemas.microsoft.com/office/drawing/2014/main" id="{E0DED8C8-C313-48C6-A59E-5778FF3D7750}"/>
              </a:ext>
            </a:extLst>
          </p:cNvPr>
          <p:cNvSpPr>
            <a:spLocks noGrp="1" noChangeArrowheads="1"/>
          </p:cNvSpPr>
          <p:nvPr>
            <p:ph idx="1"/>
          </p:nvPr>
        </p:nvSpPr>
        <p:spPr/>
        <p:txBody>
          <a:bodyPr/>
          <a:lstStyle/>
          <a:p>
            <a:r>
              <a:rPr lang="en-US" b="0" dirty="0">
                <a:ea typeface="+mn-lt"/>
                <a:cs typeface="+mn-lt"/>
              </a:rPr>
              <a:t>DLO #3: Employ the fundamentals of performance monitoring and improvement</a:t>
            </a:r>
            <a:endParaRPr lang="en-US" b="0" dirty="0">
              <a:ea typeface="+mn-lt"/>
              <a:cs typeface="Arial"/>
            </a:endParaRPr>
          </a:p>
          <a:p>
            <a:pPr lvl="1"/>
            <a:r>
              <a:rPr lang="en-US" b="0" dirty="0">
                <a:ea typeface="+mn-lt"/>
                <a:cs typeface="Arial"/>
              </a:rPr>
              <a:t>CAPF 40: </a:t>
            </a:r>
          </a:p>
          <a:p>
            <a:pPr lvl="1"/>
            <a:endParaRPr lang="en-US" b="0" dirty="0">
              <a:ea typeface="+mn-lt"/>
              <a:cs typeface="Arial"/>
            </a:endParaRPr>
          </a:p>
          <a:p>
            <a:pPr lvl="1"/>
            <a:endParaRPr lang="en-US" b="0" dirty="0">
              <a:ea typeface="+mn-lt"/>
              <a:cs typeface="Arial"/>
            </a:endParaRPr>
          </a:p>
          <a:p>
            <a:pPr lvl="1"/>
            <a:endParaRPr lang="en-US" b="0" dirty="0">
              <a:ea typeface="+mn-lt"/>
              <a:cs typeface="Arial"/>
            </a:endParaRPr>
          </a:p>
          <a:p>
            <a:pPr lvl="1"/>
            <a:endParaRPr lang="en-US" b="0" dirty="0">
              <a:ea typeface="+mn-lt"/>
              <a:cs typeface="Arial"/>
            </a:endParaRPr>
          </a:p>
          <a:p>
            <a:pPr lvl="1"/>
            <a:endParaRPr lang="en-US" b="0" dirty="0">
              <a:ea typeface="+mn-lt"/>
              <a:cs typeface="Arial"/>
            </a:endParaRPr>
          </a:p>
          <a:p>
            <a:pPr lvl="1"/>
            <a:endParaRPr lang="en-US" b="0" dirty="0">
              <a:ea typeface="+mn-lt"/>
              <a:cs typeface="Arial"/>
            </a:endParaRPr>
          </a:p>
          <a:p>
            <a:pPr lvl="1"/>
            <a:endParaRPr lang="en-US" b="0" dirty="0">
              <a:ea typeface="+mn-lt"/>
              <a:cs typeface="Arial"/>
            </a:endParaRPr>
          </a:p>
          <a:p>
            <a:pPr lvl="1"/>
            <a:r>
              <a:rPr lang="en-US" b="0" dirty="0">
                <a:ea typeface="+mn-lt"/>
                <a:cs typeface="Arial"/>
              </a:rPr>
              <a:t>Required for Command Specialty Track</a:t>
            </a:r>
          </a:p>
          <a:p>
            <a:pPr lvl="1"/>
            <a:r>
              <a:rPr lang="en-US" b="0" dirty="0">
                <a:ea typeface="+mn-lt"/>
                <a:cs typeface="Arial"/>
              </a:rPr>
              <a:t>Where else is a CAPF 40 required?</a:t>
            </a:r>
          </a:p>
          <a:p>
            <a:pPr lvl="1"/>
            <a:r>
              <a:rPr lang="en-US" b="0" dirty="0">
                <a:ea typeface="+mn-lt"/>
                <a:cs typeface="Arial"/>
              </a:rPr>
              <a:t>Do you ever use this form?</a:t>
            </a:r>
          </a:p>
          <a:p>
            <a:endParaRPr lang="en-US" b="0" dirty="0">
              <a:ea typeface="+mn-lt"/>
              <a:cs typeface="+mn-lt"/>
            </a:endParaRPr>
          </a:p>
        </p:txBody>
      </p:sp>
      <p:pic>
        <p:nvPicPr>
          <p:cNvPr id="4" name="Picture 3">
            <a:extLst>
              <a:ext uri="{FF2B5EF4-FFF2-40B4-BE49-F238E27FC236}">
                <a16:creationId xmlns:a16="http://schemas.microsoft.com/office/drawing/2014/main" id="{90424453-6DD4-DB5D-88E5-BC24737D924A}"/>
              </a:ext>
            </a:extLst>
          </p:cNvPr>
          <p:cNvPicPr>
            <a:picLocks noChangeAspect="1"/>
          </p:cNvPicPr>
          <p:nvPr/>
        </p:nvPicPr>
        <p:blipFill>
          <a:blip r:embed="rId2"/>
          <a:stretch>
            <a:fillRect/>
          </a:stretch>
        </p:blipFill>
        <p:spPr>
          <a:xfrm>
            <a:off x="2590800" y="2514600"/>
            <a:ext cx="5787187" cy="2046388"/>
          </a:xfrm>
          <a:prstGeom prst="rect">
            <a:avLst/>
          </a:prstGeom>
        </p:spPr>
      </p:pic>
    </p:spTree>
    <p:extLst>
      <p:ext uri="{BB962C8B-B14F-4D97-AF65-F5344CB8AC3E}">
        <p14:creationId xmlns:p14="http://schemas.microsoft.com/office/powerpoint/2010/main" val="181214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B051-29BB-4649-8A9F-1FBAC2BDA3F6}"/>
              </a:ext>
            </a:extLst>
          </p:cNvPr>
          <p:cNvSpPr>
            <a:spLocks noGrp="1"/>
          </p:cNvSpPr>
          <p:nvPr>
            <p:ph type="title"/>
          </p:nvPr>
        </p:nvSpPr>
        <p:spPr>
          <a:xfrm>
            <a:off x="1828800" y="609600"/>
            <a:ext cx="6858000" cy="609600"/>
          </a:xfrm>
        </p:spPr>
        <p:txBody>
          <a:bodyPr/>
          <a:lstStyle/>
          <a:p>
            <a:pPr>
              <a:defRPr/>
            </a:pPr>
            <a:r>
              <a:rPr lang="en-US" dirty="0">
                <a:solidFill>
                  <a:srgbClr val="0000FF"/>
                </a:solidFill>
              </a:rPr>
              <a:t>DLOs</a:t>
            </a:r>
          </a:p>
        </p:txBody>
      </p:sp>
      <p:sp>
        <p:nvSpPr>
          <p:cNvPr id="12291" name="Content Placeholder 2">
            <a:extLst>
              <a:ext uri="{FF2B5EF4-FFF2-40B4-BE49-F238E27FC236}">
                <a16:creationId xmlns:a16="http://schemas.microsoft.com/office/drawing/2014/main" id="{E0DED8C8-C313-48C6-A59E-5778FF3D7750}"/>
              </a:ext>
            </a:extLst>
          </p:cNvPr>
          <p:cNvSpPr>
            <a:spLocks noGrp="1" noChangeArrowheads="1"/>
          </p:cNvSpPr>
          <p:nvPr>
            <p:ph idx="1"/>
          </p:nvPr>
        </p:nvSpPr>
        <p:spPr/>
        <p:txBody>
          <a:bodyPr/>
          <a:lstStyle/>
          <a:p>
            <a:r>
              <a:rPr lang="en-US" b="0" dirty="0">
                <a:ea typeface="+mn-lt"/>
                <a:cs typeface="+mn-lt"/>
              </a:rPr>
              <a:t>DLO #4: Ensure the effective use of mentoring improves the organization</a:t>
            </a:r>
          </a:p>
          <a:p>
            <a:pPr marL="0" indent="0">
              <a:buNone/>
            </a:pPr>
            <a:endParaRPr lang="en-US" altLang="en-US" b="0" dirty="0">
              <a:cs typeface="Arial"/>
            </a:endParaRPr>
          </a:p>
        </p:txBody>
      </p:sp>
    </p:spTree>
    <p:extLst>
      <p:ext uri="{BB962C8B-B14F-4D97-AF65-F5344CB8AC3E}">
        <p14:creationId xmlns:p14="http://schemas.microsoft.com/office/powerpoint/2010/main" val="2335889788"/>
      </p:ext>
    </p:extLst>
  </p:cSld>
  <p:clrMapOvr>
    <a:masterClrMapping/>
  </p:clrMapOvr>
</p:sld>
</file>

<file path=ppt/theme/theme1.xml><?xml version="1.0" encoding="utf-8"?>
<a:theme xmlns:a="http://schemas.openxmlformats.org/drawingml/2006/main" name="Sky">
  <a:themeElements>
    <a:clrScheme name="Sk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k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auerBodni Titl BT"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auerBodni Titl BT" pitchFamily="82" charset="0"/>
          </a:defRPr>
        </a:defPPr>
      </a:lstStyle>
    </a:lnDef>
  </a:objectDefaults>
  <a:extraClrSchemeLst>
    <a:extraClrScheme>
      <a:clrScheme name="Sk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stEdited xmlns="8a75eac6-2528-45f6-86ca-cd380f751e85" xsi:nil="true"/>
    <Last_x0020_Edited_x0020_2 xmlns="8a75eac6-2528-45f6-86ca-cd380f751e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8D584752D46746B29AC2EA00EF0630" ma:contentTypeVersion="15" ma:contentTypeDescription="Create a new document." ma:contentTypeScope="" ma:versionID="2e3b502a685185ba4a823b3198eeb6b2">
  <xsd:schema xmlns:xsd="http://www.w3.org/2001/XMLSchema" xmlns:xs="http://www.w3.org/2001/XMLSchema" xmlns:p="http://schemas.microsoft.com/office/2006/metadata/properties" xmlns:ns2="b2f39499-a9ab-4cb1-bb2b-e95835c239ec" xmlns:ns3="8a75eac6-2528-45f6-86ca-cd380f751e85" targetNamespace="http://schemas.microsoft.com/office/2006/metadata/properties" ma:root="true" ma:fieldsID="9d1e44366fc749d7b5fa0c5c9987d4c8" ns2:_="" ns3:_="">
    <xsd:import namespace="b2f39499-a9ab-4cb1-bb2b-e95835c239ec"/>
    <xsd:import namespace="8a75eac6-2528-45f6-86ca-cd380f751e8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astEdited" minOccurs="0"/>
                <xsd:element ref="ns3:Last_x0020_Edited_x0020_2" minOccurs="0"/>
                <xsd:element ref="ns3:Last_x0020_Edited_x0020_2_x003a_Last_x0020_Edited"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39499-a9ab-4cb1-bb2b-e95835c239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75eac6-2528-45f6-86ca-cd380f751e8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stEdited" ma:index="19" nillable="true" ma:displayName="Last Edited" ma:format="DateOnly" ma:internalName="LastEdited">
      <xsd:simpleType>
        <xsd:restriction base="dms:DateTime"/>
      </xsd:simpleType>
    </xsd:element>
    <xsd:element name="Last_x0020_Edited_x0020_2" ma:index="20" nillable="true" ma:displayName="Last Edited 2" ma:list="{8a75eac6-2528-45f6-86ca-cd380f751e85}" ma:internalName="Last_x0020_Edited_x0020_2" ma:showField="LastEdited">
      <xsd:simpleType>
        <xsd:restriction base="dms:Lookup"/>
      </xsd:simpleType>
    </xsd:element>
    <xsd:element name="Last_x0020_Edited_x0020_2_x003a_Last_x0020_Edited" ma:index="21" nillable="true" ma:displayName="Last Edited 2:Last Edited" ma:list="{8a75eac6-2528-45f6-86ca-cd380f751e85}" ma:internalName="Last_x0020_Edited_x0020_2_x003a_Last_x0020_Edited" ma:readOnly="true" ma:showField="LastEdited" ma:web="b2f39499-a9ab-4cb1-bb2b-e95835c239ec">
      <xsd:simpleType>
        <xsd:restriction base="dms:Lookup"/>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334597-CBEE-4148-AF2D-DFD793B41FF7}">
  <ds:schemaRefs>
    <ds:schemaRef ds:uri="http://schemas.microsoft.com/office/2006/metadata/properties"/>
    <ds:schemaRef ds:uri="http://schemas.microsoft.com/office/infopath/2007/PartnerControls"/>
    <ds:schemaRef ds:uri="8a75eac6-2528-45f6-86ca-cd380f751e85"/>
  </ds:schemaRefs>
</ds:datastoreItem>
</file>

<file path=customXml/itemProps2.xml><?xml version="1.0" encoding="utf-8"?>
<ds:datastoreItem xmlns:ds="http://schemas.openxmlformats.org/officeDocument/2006/customXml" ds:itemID="{E20D4734-7154-4D9C-8DCC-799160C27804}">
  <ds:schemaRefs>
    <ds:schemaRef ds:uri="http://schemas.microsoft.com/sharepoint/v3/contenttype/forms"/>
  </ds:schemaRefs>
</ds:datastoreItem>
</file>

<file path=customXml/itemProps3.xml><?xml version="1.0" encoding="utf-8"?>
<ds:datastoreItem xmlns:ds="http://schemas.openxmlformats.org/officeDocument/2006/customXml" ds:itemID="{7DDCA7C0-8273-419E-AEE9-B6B64B7AA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f39499-a9ab-4cb1-bb2b-e95835c239ec"/>
    <ds:schemaRef ds:uri="8a75eac6-2528-45f6-86ca-cd380f751e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Sky</Template>
  <TotalTime>13862</TotalTime>
  <Words>1097</Words>
  <Application>Microsoft Office PowerPoint</Application>
  <PresentationFormat>On-screen Show (4:3)</PresentationFormat>
  <Paragraphs>148</Paragraphs>
  <Slides>15</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BauerBodni Titl BT</vt:lpstr>
      <vt:lpstr>Wingdings</vt:lpstr>
      <vt:lpstr>Sky</vt:lpstr>
      <vt:lpstr>PowerPoint Presentation</vt:lpstr>
      <vt:lpstr>Capt Karen Padgett, CAP</vt:lpstr>
      <vt:lpstr>PowerPoint Presentation</vt:lpstr>
      <vt:lpstr>DLOs</vt:lpstr>
      <vt:lpstr>DLOs</vt:lpstr>
      <vt:lpstr>DLOs</vt:lpstr>
      <vt:lpstr>DLOs</vt:lpstr>
      <vt:lpstr>DLOs</vt:lpstr>
      <vt:lpstr>DLOs</vt:lpstr>
      <vt:lpstr>Discussion</vt:lpstr>
      <vt:lpstr>Hope on the Horizon</vt:lpstr>
      <vt:lpstr>Discussion/Activity</vt:lpstr>
      <vt:lpstr>Discussion/Activity</vt:lpstr>
      <vt:lpstr>Discussion/Activity</vt:lpstr>
      <vt:lpstr>Conclusion</vt:lpstr>
    </vt:vector>
  </TitlesOfParts>
  <Company>NHQ Civil Air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nprobst</dc:creator>
  <cp:lastModifiedBy>Karen Padgett</cp:lastModifiedBy>
  <cp:revision>931</cp:revision>
  <dcterms:created xsi:type="dcterms:W3CDTF">2008-07-11T20:08:11Z</dcterms:created>
  <dcterms:modified xsi:type="dcterms:W3CDTF">2024-05-20T01:37:33Z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0x0101006B8D584752D46746B29AC2EA00EF0630</vt:lpwstr>
  </property>
</Properties>
</file>