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2" r:id="rId2"/>
    <p:sldMasterId id="2147483664" r:id="rId3"/>
    <p:sldMasterId id="2147483743" r:id="rId4"/>
  </p:sldMasterIdLst>
  <p:notesMasterIdLst>
    <p:notesMasterId r:id="rId27"/>
  </p:notesMasterIdLst>
  <p:sldIdLst>
    <p:sldId id="256" r:id="rId5"/>
    <p:sldId id="321" r:id="rId6"/>
    <p:sldId id="258" r:id="rId7"/>
    <p:sldId id="259" r:id="rId8"/>
    <p:sldId id="300" r:id="rId9"/>
    <p:sldId id="298" r:id="rId10"/>
    <p:sldId id="318" r:id="rId11"/>
    <p:sldId id="261" r:id="rId12"/>
    <p:sldId id="262" r:id="rId13"/>
    <p:sldId id="263" r:id="rId14"/>
    <p:sldId id="264" r:id="rId15"/>
    <p:sldId id="384" r:id="rId16"/>
    <p:sldId id="385" r:id="rId17"/>
    <p:sldId id="386" r:id="rId18"/>
    <p:sldId id="387" r:id="rId19"/>
    <p:sldId id="273" r:id="rId20"/>
    <p:sldId id="276" r:id="rId21"/>
    <p:sldId id="383" r:id="rId22"/>
    <p:sldId id="277" r:id="rId23"/>
    <p:sldId id="278" r:id="rId24"/>
    <p:sldId id="371" r:id="rId25"/>
    <p:sldId id="280" r:id="rId26"/>
  </p:sldIdLst>
  <p:sldSz cx="9144000" cy="6858000" type="screen4x3"/>
  <p:notesSz cx="9388475" cy="7102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jrrqfiDAA96tjQ6LYyqTCycdNbk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ALY, NATHAN J GS-12 USAF PACAF CAP/USAF" initials="HNJGUP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6CB1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05" autoAdjust="0"/>
    <p:restoredTop sz="86482" autoAdjust="0"/>
  </p:normalViewPr>
  <p:slideViewPr>
    <p:cSldViewPr snapToGrid="0">
      <p:cViewPr varScale="1">
        <p:scale>
          <a:sx n="113" d="100"/>
          <a:sy n="113" d="100"/>
        </p:scale>
        <p:origin x="-2370" y="-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258" y="3545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5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1" name="Google Shape;1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3" name="Google Shape;1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1000" y="533400"/>
            <a:ext cx="3548063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382737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141;p6:note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 lIns="92150" tIns="45250" rIns="92150" bIns="45250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147" name="Google Shape;142;p6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141;p6:note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 lIns="92150" tIns="45250" rIns="92150" bIns="45250"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147" name="Google Shape;142;p6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="" xmlns:p14="http://schemas.microsoft.com/office/powerpoint/2010/main" val="268132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141;p6:notes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 lIns="92150" tIns="45250" rIns="92150" bIns="45250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7171" name="Google Shape;142;p6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7" name="Google Shape;2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34" name="Google Shape;2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43" name="Google Shape;24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52" name="Google Shape;25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60" name="Google Shape;2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1000" y="533400"/>
            <a:ext cx="3548063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65" name="Google Shape;26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17" name="Google Shape;21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6" name="Google Shape;1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5" name="Google Shape;1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:notes"/>
          <p:cNvSpPr txBox="1">
            <a:spLocks noGrp="1"/>
          </p:cNvSpPr>
          <p:nvPr>
            <p:ph type="body" idx="1"/>
          </p:nvPr>
        </p:nvSpPr>
        <p:spPr>
          <a:xfrm>
            <a:off x="938825" y="3373675"/>
            <a:ext cx="7510775" cy="31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25" name="Google Shape;1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19413" y="533400"/>
            <a:ext cx="3551237" cy="2662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2379384" y="42536"/>
            <a:ext cx="438530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911275" y="2057214"/>
            <a:ext cx="7321448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500" b="0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ftr" idx="11"/>
          </p:nvPr>
        </p:nvSpPr>
        <p:spPr>
          <a:xfrm>
            <a:off x="3108960" y="6378313"/>
            <a:ext cx="29260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28"/>
          <p:cNvSpPr txBox="1">
            <a:spLocks noGrp="1"/>
          </p:cNvSpPr>
          <p:nvPr>
            <p:ph type="dt" idx="10"/>
          </p:nvPr>
        </p:nvSpPr>
        <p:spPr>
          <a:xfrm>
            <a:off x="457200" y="637831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6583680" y="637831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2379384" y="42536"/>
            <a:ext cx="438530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718819" y="1872489"/>
            <a:ext cx="343090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body" idx="2"/>
          </p:nvPr>
        </p:nvSpPr>
        <p:spPr>
          <a:xfrm>
            <a:off x="4709160" y="1577341"/>
            <a:ext cx="3977640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3108960" y="6378313"/>
            <a:ext cx="29260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29"/>
          <p:cNvSpPr txBox="1">
            <a:spLocks noGrp="1"/>
          </p:cNvSpPr>
          <p:nvPr>
            <p:ph type="dt" idx="10"/>
          </p:nvPr>
        </p:nvSpPr>
        <p:spPr>
          <a:xfrm>
            <a:off x="457200" y="637831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29"/>
          <p:cNvSpPr txBox="1">
            <a:spLocks noGrp="1"/>
          </p:cNvSpPr>
          <p:nvPr>
            <p:ph type="sldNum" idx="12"/>
          </p:nvPr>
        </p:nvSpPr>
        <p:spPr>
          <a:xfrm>
            <a:off x="6583680" y="637831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/>
          <p:nvPr/>
        </p:nvSpPr>
        <p:spPr>
          <a:xfrm>
            <a:off x="0" y="4070154"/>
            <a:ext cx="447040" cy="2788285"/>
          </a:xfrm>
          <a:custGeom>
            <a:avLst/>
            <a:gdLst/>
            <a:ahLst/>
            <a:cxnLst/>
            <a:rect l="l" t="t" r="r" b="b"/>
            <a:pathLst>
              <a:path w="447040" h="2788284" extrusionOk="0">
                <a:moveTo>
                  <a:pt x="0" y="0"/>
                </a:moveTo>
                <a:lnTo>
                  <a:pt x="0" y="2788217"/>
                </a:lnTo>
                <a:lnTo>
                  <a:pt x="446591" y="2788217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69019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0"/>
          <p:cNvSpPr/>
          <p:nvPr/>
        </p:nvSpPr>
        <p:spPr>
          <a:xfrm>
            <a:off x="5131729" y="4182282"/>
            <a:ext cx="4012565" cy="2675890"/>
          </a:xfrm>
          <a:custGeom>
            <a:avLst/>
            <a:gdLst/>
            <a:ahLst/>
            <a:cxnLst/>
            <a:rect l="l" t="t" r="r" b="b"/>
            <a:pathLst>
              <a:path w="4012565" h="2675890" extrusionOk="0">
                <a:moveTo>
                  <a:pt x="0" y="2675717"/>
                </a:moveTo>
                <a:lnTo>
                  <a:pt x="4012456" y="0"/>
                </a:lnTo>
              </a:path>
            </a:pathLst>
          </a:custGeom>
          <a:noFill/>
          <a:ln w="9525" cap="flat" cmpd="sng">
            <a:solidFill>
              <a:srgbClr val="5FCA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0"/>
          <p:cNvSpPr/>
          <p:nvPr/>
        </p:nvSpPr>
        <p:spPr>
          <a:xfrm>
            <a:off x="7042404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 extrusionOk="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noFill/>
          <a:ln w="9525" cap="flat" cmpd="sng">
            <a:solidFill>
              <a:srgbClr val="5FCA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0"/>
          <p:cNvSpPr/>
          <p:nvPr/>
        </p:nvSpPr>
        <p:spPr>
          <a:xfrm>
            <a:off x="6891915" y="0"/>
            <a:ext cx="2252345" cy="6858000"/>
          </a:xfrm>
          <a:custGeom>
            <a:avLst/>
            <a:gdLst/>
            <a:ahLst/>
            <a:cxnLst/>
            <a:rect l="l" t="t" r="r" b="b"/>
            <a:pathLst>
              <a:path w="2252345" h="6858000" extrusionOk="0">
                <a:moveTo>
                  <a:pt x="2023163" y="0"/>
                </a:moveTo>
                <a:lnTo>
                  <a:pt x="0" y="6857998"/>
                </a:lnTo>
                <a:lnTo>
                  <a:pt x="2252271" y="6857998"/>
                </a:lnTo>
                <a:lnTo>
                  <a:pt x="2252271" y="8226"/>
                </a:lnTo>
                <a:lnTo>
                  <a:pt x="2023163" y="0"/>
                </a:lnTo>
                <a:close/>
              </a:path>
            </a:pathLst>
          </a:custGeom>
          <a:solidFill>
            <a:srgbClr val="5FCAEE">
              <a:alpha val="3490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0"/>
          <p:cNvSpPr/>
          <p:nvPr/>
        </p:nvSpPr>
        <p:spPr>
          <a:xfrm>
            <a:off x="7207073" y="0"/>
            <a:ext cx="1937385" cy="6858000"/>
          </a:xfrm>
          <a:custGeom>
            <a:avLst/>
            <a:gdLst/>
            <a:ahLst/>
            <a:cxnLst/>
            <a:rect l="l" t="t" r="r" b="b"/>
            <a:pathLst>
              <a:path w="1937384" h="6858000" extrusionOk="0">
                <a:moveTo>
                  <a:pt x="1936927" y="0"/>
                </a:moveTo>
                <a:lnTo>
                  <a:pt x="0" y="0"/>
                </a:lnTo>
                <a:lnTo>
                  <a:pt x="1200326" y="6857996"/>
                </a:lnTo>
                <a:lnTo>
                  <a:pt x="1936927" y="6857996"/>
                </a:lnTo>
                <a:lnTo>
                  <a:pt x="1936927" y="0"/>
                </a:lnTo>
                <a:close/>
              </a:path>
            </a:pathLst>
          </a:custGeom>
          <a:solidFill>
            <a:srgbClr val="5FCAEE">
              <a:alpha val="1882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0"/>
          <p:cNvSpPr/>
          <p:nvPr/>
        </p:nvSpPr>
        <p:spPr>
          <a:xfrm>
            <a:off x="6638546" y="3921067"/>
            <a:ext cx="2505711" cy="2937510"/>
          </a:xfrm>
          <a:custGeom>
            <a:avLst/>
            <a:gdLst/>
            <a:ahLst/>
            <a:cxnLst/>
            <a:rect l="l" t="t" r="r" b="b"/>
            <a:pathLst>
              <a:path w="2505709" h="2937509" extrusionOk="0">
                <a:moveTo>
                  <a:pt x="2505454" y="0"/>
                </a:moveTo>
                <a:lnTo>
                  <a:pt x="0" y="2936930"/>
                </a:lnTo>
                <a:lnTo>
                  <a:pt x="2505454" y="2936930"/>
                </a:lnTo>
                <a:lnTo>
                  <a:pt x="2505454" y="0"/>
                </a:lnTo>
                <a:close/>
              </a:path>
            </a:pathLst>
          </a:custGeom>
          <a:solidFill>
            <a:srgbClr val="17AFE3">
              <a:alpha val="6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0"/>
          <p:cNvSpPr/>
          <p:nvPr/>
        </p:nvSpPr>
        <p:spPr>
          <a:xfrm>
            <a:off x="7012874" y="0"/>
            <a:ext cx="2131695" cy="6858000"/>
          </a:xfrm>
          <a:custGeom>
            <a:avLst/>
            <a:gdLst/>
            <a:ahLst/>
            <a:cxnLst/>
            <a:rect l="l" t="t" r="r" b="b"/>
            <a:pathLst>
              <a:path w="2131695" h="6858000" extrusionOk="0">
                <a:moveTo>
                  <a:pt x="2131127" y="0"/>
                </a:moveTo>
                <a:lnTo>
                  <a:pt x="0" y="0"/>
                </a:lnTo>
                <a:lnTo>
                  <a:pt x="1854139" y="6857996"/>
                </a:lnTo>
                <a:lnTo>
                  <a:pt x="2131127" y="6849802"/>
                </a:lnTo>
                <a:lnTo>
                  <a:pt x="2131127" y="0"/>
                </a:lnTo>
                <a:close/>
              </a:path>
            </a:pathLst>
          </a:custGeom>
          <a:solidFill>
            <a:srgbClr val="17AFE3">
              <a:alpha val="49019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0"/>
          <p:cNvSpPr/>
          <p:nvPr/>
        </p:nvSpPr>
        <p:spPr>
          <a:xfrm>
            <a:off x="8295318" y="0"/>
            <a:ext cx="848995" cy="6858000"/>
          </a:xfrm>
          <a:custGeom>
            <a:avLst/>
            <a:gdLst/>
            <a:ahLst/>
            <a:cxnLst/>
            <a:rect l="l" t="t" r="r" b="b"/>
            <a:pathLst>
              <a:path w="848995" h="6858000" extrusionOk="0">
                <a:moveTo>
                  <a:pt x="848867" y="0"/>
                </a:moveTo>
                <a:lnTo>
                  <a:pt x="676515" y="0"/>
                </a:lnTo>
                <a:lnTo>
                  <a:pt x="0" y="6857996"/>
                </a:lnTo>
                <a:lnTo>
                  <a:pt x="848867" y="6857996"/>
                </a:lnTo>
                <a:lnTo>
                  <a:pt x="848867" y="0"/>
                </a:lnTo>
                <a:close/>
              </a:path>
            </a:pathLst>
          </a:custGeom>
          <a:solidFill>
            <a:srgbClr val="2D83C3">
              <a:alpha val="69019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0"/>
          <p:cNvSpPr/>
          <p:nvPr/>
        </p:nvSpPr>
        <p:spPr>
          <a:xfrm>
            <a:off x="8095215" y="0"/>
            <a:ext cx="1049020" cy="6858000"/>
          </a:xfrm>
          <a:custGeom>
            <a:avLst/>
            <a:gdLst/>
            <a:ahLst/>
            <a:cxnLst/>
            <a:rect l="l" t="t" r="r" b="b"/>
            <a:pathLst>
              <a:path w="1049020" h="6858000" extrusionOk="0">
                <a:moveTo>
                  <a:pt x="1048785" y="0"/>
                </a:moveTo>
                <a:lnTo>
                  <a:pt x="0" y="0"/>
                </a:lnTo>
                <a:lnTo>
                  <a:pt x="937406" y="6857996"/>
                </a:lnTo>
                <a:lnTo>
                  <a:pt x="1048785" y="6857996"/>
                </a:lnTo>
                <a:lnTo>
                  <a:pt x="1048785" y="0"/>
                </a:lnTo>
                <a:close/>
              </a:path>
            </a:pathLst>
          </a:custGeom>
          <a:solidFill>
            <a:srgbClr val="226192">
              <a:alpha val="80784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0"/>
          <p:cNvSpPr/>
          <p:nvPr/>
        </p:nvSpPr>
        <p:spPr>
          <a:xfrm>
            <a:off x="8068058" y="4917758"/>
            <a:ext cx="1076325" cy="1941195"/>
          </a:xfrm>
          <a:custGeom>
            <a:avLst/>
            <a:gdLst/>
            <a:ahLst/>
            <a:cxnLst/>
            <a:rect l="l" t="t" r="r" b="b"/>
            <a:pathLst>
              <a:path w="1076325" h="1941195" extrusionOk="0">
                <a:moveTo>
                  <a:pt x="1075943" y="0"/>
                </a:moveTo>
                <a:lnTo>
                  <a:pt x="0" y="1940611"/>
                </a:lnTo>
                <a:lnTo>
                  <a:pt x="1075943" y="1935608"/>
                </a:lnTo>
                <a:lnTo>
                  <a:pt x="1075943" y="0"/>
                </a:lnTo>
                <a:close/>
              </a:path>
            </a:pathLst>
          </a:custGeom>
          <a:solidFill>
            <a:srgbClr val="17AFE3">
              <a:alpha val="6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7683" y="134117"/>
            <a:ext cx="1309116" cy="145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931" y="13411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0"/>
          <p:cNvSpPr txBox="1">
            <a:spLocks noGrp="1"/>
          </p:cNvSpPr>
          <p:nvPr>
            <p:ph type="title"/>
          </p:nvPr>
        </p:nvSpPr>
        <p:spPr>
          <a:xfrm>
            <a:off x="2379384" y="42536"/>
            <a:ext cx="438530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3108960" y="6378313"/>
            <a:ext cx="29260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30"/>
          <p:cNvSpPr txBox="1">
            <a:spLocks noGrp="1"/>
          </p:cNvSpPr>
          <p:nvPr>
            <p:ph type="dt" idx="10"/>
          </p:nvPr>
        </p:nvSpPr>
        <p:spPr>
          <a:xfrm>
            <a:off x="457200" y="637831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30"/>
          <p:cNvSpPr txBox="1">
            <a:spLocks noGrp="1"/>
          </p:cNvSpPr>
          <p:nvPr>
            <p:ph type="sldNum" idx="12"/>
          </p:nvPr>
        </p:nvSpPr>
        <p:spPr>
          <a:xfrm>
            <a:off x="6583680" y="637831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23D39-B925-4CC5-AA14-1E59CFB8EA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28D45-FDA7-41C1-938F-8985E6261D6F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7F3D90B-7DAF-4374-A0F4-373EBDC77E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50" y="133814"/>
            <a:ext cx="1371600" cy="137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1610653-E020-4D49-9524-7F09935353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443" y="133816"/>
            <a:ext cx="1309015" cy="14517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233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/>
          <p:nvPr/>
        </p:nvSpPr>
        <p:spPr>
          <a:xfrm>
            <a:off x="0" y="4069782"/>
            <a:ext cx="447040" cy="2788285"/>
          </a:xfrm>
          <a:custGeom>
            <a:avLst/>
            <a:gdLst/>
            <a:ahLst/>
            <a:cxnLst/>
            <a:rect l="l" t="t" r="r" b="b"/>
            <a:pathLst>
              <a:path w="447040" h="2788284" extrusionOk="0">
                <a:moveTo>
                  <a:pt x="0" y="0"/>
                </a:moveTo>
                <a:lnTo>
                  <a:pt x="0" y="2788217"/>
                </a:lnTo>
                <a:lnTo>
                  <a:pt x="446591" y="2788217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69019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30"/>
          <p:cNvSpPr/>
          <p:nvPr/>
        </p:nvSpPr>
        <p:spPr>
          <a:xfrm>
            <a:off x="5131543" y="4182282"/>
            <a:ext cx="4012565" cy="2675890"/>
          </a:xfrm>
          <a:custGeom>
            <a:avLst/>
            <a:gdLst/>
            <a:ahLst/>
            <a:cxnLst/>
            <a:rect l="l" t="t" r="r" b="b"/>
            <a:pathLst>
              <a:path w="4012565" h="2675890" extrusionOk="0">
                <a:moveTo>
                  <a:pt x="0" y="2675717"/>
                </a:moveTo>
                <a:lnTo>
                  <a:pt x="4012456" y="0"/>
                </a:lnTo>
              </a:path>
            </a:pathLst>
          </a:custGeom>
          <a:noFill/>
          <a:ln w="9525" cap="flat" cmpd="sng">
            <a:solidFill>
              <a:srgbClr val="5FCA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0"/>
          <p:cNvSpPr/>
          <p:nvPr/>
        </p:nvSpPr>
        <p:spPr>
          <a:xfrm>
            <a:off x="7042404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 extrusionOk="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noFill/>
          <a:ln w="9525" cap="flat" cmpd="sng">
            <a:solidFill>
              <a:srgbClr val="5FCA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0"/>
          <p:cNvSpPr/>
          <p:nvPr/>
        </p:nvSpPr>
        <p:spPr>
          <a:xfrm>
            <a:off x="6891729" y="0"/>
            <a:ext cx="2252345" cy="6858000"/>
          </a:xfrm>
          <a:custGeom>
            <a:avLst/>
            <a:gdLst/>
            <a:ahLst/>
            <a:cxnLst/>
            <a:rect l="l" t="t" r="r" b="b"/>
            <a:pathLst>
              <a:path w="2252345" h="6858000" extrusionOk="0">
                <a:moveTo>
                  <a:pt x="2023163" y="0"/>
                </a:moveTo>
                <a:lnTo>
                  <a:pt x="0" y="6857998"/>
                </a:lnTo>
                <a:lnTo>
                  <a:pt x="2252271" y="6857998"/>
                </a:lnTo>
                <a:lnTo>
                  <a:pt x="2252271" y="8226"/>
                </a:lnTo>
                <a:lnTo>
                  <a:pt x="2023163" y="0"/>
                </a:lnTo>
                <a:close/>
              </a:path>
            </a:pathLst>
          </a:custGeom>
          <a:solidFill>
            <a:srgbClr val="5FCAEE">
              <a:alpha val="3490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0"/>
          <p:cNvSpPr/>
          <p:nvPr/>
        </p:nvSpPr>
        <p:spPr>
          <a:xfrm>
            <a:off x="7207073" y="0"/>
            <a:ext cx="1937385" cy="6858000"/>
          </a:xfrm>
          <a:custGeom>
            <a:avLst/>
            <a:gdLst/>
            <a:ahLst/>
            <a:cxnLst/>
            <a:rect l="l" t="t" r="r" b="b"/>
            <a:pathLst>
              <a:path w="1937384" h="6858000" extrusionOk="0">
                <a:moveTo>
                  <a:pt x="1936927" y="0"/>
                </a:moveTo>
                <a:lnTo>
                  <a:pt x="0" y="0"/>
                </a:lnTo>
                <a:lnTo>
                  <a:pt x="1200326" y="6857996"/>
                </a:lnTo>
                <a:lnTo>
                  <a:pt x="1936927" y="6857996"/>
                </a:lnTo>
                <a:lnTo>
                  <a:pt x="1936927" y="0"/>
                </a:lnTo>
                <a:close/>
              </a:path>
            </a:pathLst>
          </a:custGeom>
          <a:solidFill>
            <a:srgbClr val="5FCAEE">
              <a:alpha val="1882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0"/>
          <p:cNvSpPr/>
          <p:nvPr/>
        </p:nvSpPr>
        <p:spPr>
          <a:xfrm>
            <a:off x="6638546" y="3921067"/>
            <a:ext cx="2505711" cy="2937510"/>
          </a:xfrm>
          <a:custGeom>
            <a:avLst/>
            <a:gdLst/>
            <a:ahLst/>
            <a:cxnLst/>
            <a:rect l="l" t="t" r="r" b="b"/>
            <a:pathLst>
              <a:path w="2505709" h="2937509" extrusionOk="0">
                <a:moveTo>
                  <a:pt x="2505454" y="0"/>
                </a:moveTo>
                <a:lnTo>
                  <a:pt x="0" y="2936930"/>
                </a:lnTo>
                <a:lnTo>
                  <a:pt x="2505454" y="2936930"/>
                </a:lnTo>
                <a:lnTo>
                  <a:pt x="2505454" y="0"/>
                </a:lnTo>
                <a:close/>
              </a:path>
            </a:pathLst>
          </a:custGeom>
          <a:solidFill>
            <a:srgbClr val="17AFE3">
              <a:alpha val="6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0"/>
          <p:cNvSpPr/>
          <p:nvPr/>
        </p:nvSpPr>
        <p:spPr>
          <a:xfrm>
            <a:off x="7012874" y="0"/>
            <a:ext cx="2131695" cy="6858000"/>
          </a:xfrm>
          <a:custGeom>
            <a:avLst/>
            <a:gdLst/>
            <a:ahLst/>
            <a:cxnLst/>
            <a:rect l="l" t="t" r="r" b="b"/>
            <a:pathLst>
              <a:path w="2131695" h="6858000" extrusionOk="0">
                <a:moveTo>
                  <a:pt x="2131127" y="0"/>
                </a:moveTo>
                <a:lnTo>
                  <a:pt x="0" y="0"/>
                </a:lnTo>
                <a:lnTo>
                  <a:pt x="1854139" y="6857996"/>
                </a:lnTo>
                <a:lnTo>
                  <a:pt x="2131127" y="6849802"/>
                </a:lnTo>
                <a:lnTo>
                  <a:pt x="2131127" y="0"/>
                </a:lnTo>
                <a:close/>
              </a:path>
            </a:pathLst>
          </a:custGeom>
          <a:solidFill>
            <a:srgbClr val="17AFE3">
              <a:alpha val="49019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0"/>
          <p:cNvSpPr/>
          <p:nvPr/>
        </p:nvSpPr>
        <p:spPr>
          <a:xfrm>
            <a:off x="8295132" y="0"/>
            <a:ext cx="848995" cy="6858000"/>
          </a:xfrm>
          <a:custGeom>
            <a:avLst/>
            <a:gdLst/>
            <a:ahLst/>
            <a:cxnLst/>
            <a:rect l="l" t="t" r="r" b="b"/>
            <a:pathLst>
              <a:path w="848995" h="6858000" extrusionOk="0">
                <a:moveTo>
                  <a:pt x="848867" y="0"/>
                </a:moveTo>
                <a:lnTo>
                  <a:pt x="676515" y="0"/>
                </a:lnTo>
                <a:lnTo>
                  <a:pt x="0" y="6857996"/>
                </a:lnTo>
                <a:lnTo>
                  <a:pt x="848867" y="6857996"/>
                </a:lnTo>
                <a:lnTo>
                  <a:pt x="848867" y="0"/>
                </a:lnTo>
                <a:close/>
              </a:path>
            </a:pathLst>
          </a:custGeom>
          <a:solidFill>
            <a:srgbClr val="2D83C3">
              <a:alpha val="69019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0"/>
          <p:cNvSpPr/>
          <p:nvPr/>
        </p:nvSpPr>
        <p:spPr>
          <a:xfrm>
            <a:off x="8095214" y="0"/>
            <a:ext cx="1049020" cy="6858000"/>
          </a:xfrm>
          <a:custGeom>
            <a:avLst/>
            <a:gdLst/>
            <a:ahLst/>
            <a:cxnLst/>
            <a:rect l="l" t="t" r="r" b="b"/>
            <a:pathLst>
              <a:path w="1049020" h="6858000" extrusionOk="0">
                <a:moveTo>
                  <a:pt x="1048785" y="0"/>
                </a:moveTo>
                <a:lnTo>
                  <a:pt x="0" y="0"/>
                </a:lnTo>
                <a:lnTo>
                  <a:pt x="937406" y="6857996"/>
                </a:lnTo>
                <a:lnTo>
                  <a:pt x="1048785" y="6857996"/>
                </a:lnTo>
                <a:lnTo>
                  <a:pt x="1048785" y="0"/>
                </a:lnTo>
                <a:close/>
              </a:path>
            </a:pathLst>
          </a:custGeom>
          <a:solidFill>
            <a:srgbClr val="226192">
              <a:alpha val="80784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0"/>
          <p:cNvSpPr/>
          <p:nvPr/>
        </p:nvSpPr>
        <p:spPr>
          <a:xfrm>
            <a:off x="8068056" y="4917386"/>
            <a:ext cx="1076325" cy="1941195"/>
          </a:xfrm>
          <a:custGeom>
            <a:avLst/>
            <a:gdLst/>
            <a:ahLst/>
            <a:cxnLst/>
            <a:rect l="l" t="t" r="r" b="b"/>
            <a:pathLst>
              <a:path w="1076325" h="1941195" extrusionOk="0">
                <a:moveTo>
                  <a:pt x="1075943" y="0"/>
                </a:moveTo>
                <a:lnTo>
                  <a:pt x="0" y="1940611"/>
                </a:lnTo>
                <a:lnTo>
                  <a:pt x="1075943" y="1935608"/>
                </a:lnTo>
                <a:lnTo>
                  <a:pt x="1075943" y="0"/>
                </a:lnTo>
                <a:close/>
              </a:path>
            </a:pathLst>
          </a:custGeom>
          <a:solidFill>
            <a:srgbClr val="17AFE3">
              <a:alpha val="6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7683" y="134113"/>
            <a:ext cx="1309116" cy="145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931" y="13411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30"/>
          <p:cNvSpPr txBox="1">
            <a:spLocks noGrp="1"/>
          </p:cNvSpPr>
          <p:nvPr>
            <p:ph type="title"/>
          </p:nvPr>
        </p:nvSpPr>
        <p:spPr>
          <a:xfrm>
            <a:off x="2379346" y="42164"/>
            <a:ext cx="438530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ftr" idx="11"/>
          </p:nvPr>
        </p:nvSpPr>
        <p:spPr>
          <a:xfrm>
            <a:off x="3108960" y="6377941"/>
            <a:ext cx="29260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30"/>
          <p:cNvSpPr txBox="1">
            <a:spLocks noGrp="1"/>
          </p:cNvSpPr>
          <p:nvPr>
            <p:ph type="dt" idx="10"/>
          </p:nvPr>
        </p:nvSpPr>
        <p:spPr>
          <a:xfrm>
            <a:off x="457200" y="6377941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30"/>
          <p:cNvSpPr txBox="1">
            <a:spLocks noGrp="1"/>
          </p:cNvSpPr>
          <p:nvPr>
            <p:ph type="sldNum" idx="12"/>
          </p:nvPr>
        </p:nvSpPr>
        <p:spPr>
          <a:xfrm>
            <a:off x="6583680" y="6377941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9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BCC58-8217-4742-9AE3-F05E3EF6B1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3AB95-7654-48C4-A023-CB57DA1A8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/>
          <p:nvPr/>
        </p:nvSpPr>
        <p:spPr>
          <a:xfrm>
            <a:off x="0" y="4070154"/>
            <a:ext cx="447040" cy="2788285"/>
          </a:xfrm>
          <a:custGeom>
            <a:avLst/>
            <a:gdLst/>
            <a:ahLst/>
            <a:cxnLst/>
            <a:rect l="l" t="t" r="r" b="b"/>
            <a:pathLst>
              <a:path w="447040" h="2788284" extrusionOk="0">
                <a:moveTo>
                  <a:pt x="0" y="0"/>
                </a:moveTo>
                <a:lnTo>
                  <a:pt x="0" y="2788217"/>
                </a:lnTo>
                <a:lnTo>
                  <a:pt x="446591" y="2788217"/>
                </a:lnTo>
                <a:lnTo>
                  <a:pt x="0" y="0"/>
                </a:lnTo>
                <a:close/>
              </a:path>
            </a:pathLst>
          </a:custGeom>
          <a:solidFill>
            <a:srgbClr val="5FCAEE">
              <a:alpha val="69019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7"/>
          <p:cNvSpPr/>
          <p:nvPr/>
        </p:nvSpPr>
        <p:spPr>
          <a:xfrm>
            <a:off x="5131729" y="4182282"/>
            <a:ext cx="4012565" cy="2675890"/>
          </a:xfrm>
          <a:custGeom>
            <a:avLst/>
            <a:gdLst/>
            <a:ahLst/>
            <a:cxnLst/>
            <a:rect l="l" t="t" r="r" b="b"/>
            <a:pathLst>
              <a:path w="4012565" h="2675890" extrusionOk="0">
                <a:moveTo>
                  <a:pt x="0" y="2675717"/>
                </a:moveTo>
                <a:lnTo>
                  <a:pt x="4012456" y="0"/>
                </a:lnTo>
              </a:path>
            </a:pathLst>
          </a:custGeom>
          <a:noFill/>
          <a:ln w="9525" cap="flat" cmpd="sng">
            <a:solidFill>
              <a:srgbClr val="5FCA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27"/>
          <p:cNvSpPr/>
          <p:nvPr/>
        </p:nvSpPr>
        <p:spPr>
          <a:xfrm>
            <a:off x="7042404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 extrusionOk="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noFill/>
          <a:ln w="9525" cap="flat" cmpd="sng">
            <a:solidFill>
              <a:srgbClr val="5FCA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27"/>
          <p:cNvSpPr/>
          <p:nvPr/>
        </p:nvSpPr>
        <p:spPr>
          <a:xfrm>
            <a:off x="6891915" y="0"/>
            <a:ext cx="2252345" cy="6858000"/>
          </a:xfrm>
          <a:custGeom>
            <a:avLst/>
            <a:gdLst/>
            <a:ahLst/>
            <a:cxnLst/>
            <a:rect l="l" t="t" r="r" b="b"/>
            <a:pathLst>
              <a:path w="2252345" h="6858000" extrusionOk="0">
                <a:moveTo>
                  <a:pt x="2023163" y="0"/>
                </a:moveTo>
                <a:lnTo>
                  <a:pt x="0" y="6857998"/>
                </a:lnTo>
                <a:lnTo>
                  <a:pt x="2252271" y="6857998"/>
                </a:lnTo>
                <a:lnTo>
                  <a:pt x="2252271" y="8226"/>
                </a:lnTo>
                <a:lnTo>
                  <a:pt x="2023163" y="0"/>
                </a:lnTo>
                <a:close/>
              </a:path>
            </a:pathLst>
          </a:custGeom>
          <a:solidFill>
            <a:srgbClr val="5FCAEE">
              <a:alpha val="34901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7"/>
          <p:cNvSpPr/>
          <p:nvPr/>
        </p:nvSpPr>
        <p:spPr>
          <a:xfrm>
            <a:off x="7207073" y="0"/>
            <a:ext cx="1937385" cy="6858000"/>
          </a:xfrm>
          <a:custGeom>
            <a:avLst/>
            <a:gdLst/>
            <a:ahLst/>
            <a:cxnLst/>
            <a:rect l="l" t="t" r="r" b="b"/>
            <a:pathLst>
              <a:path w="1937384" h="6858000" extrusionOk="0">
                <a:moveTo>
                  <a:pt x="1936927" y="0"/>
                </a:moveTo>
                <a:lnTo>
                  <a:pt x="0" y="0"/>
                </a:lnTo>
                <a:lnTo>
                  <a:pt x="1200326" y="6857996"/>
                </a:lnTo>
                <a:lnTo>
                  <a:pt x="1936927" y="6857996"/>
                </a:lnTo>
                <a:lnTo>
                  <a:pt x="1936927" y="0"/>
                </a:lnTo>
                <a:close/>
              </a:path>
            </a:pathLst>
          </a:custGeom>
          <a:solidFill>
            <a:srgbClr val="5FCAEE">
              <a:alpha val="18823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7"/>
          <p:cNvSpPr/>
          <p:nvPr/>
        </p:nvSpPr>
        <p:spPr>
          <a:xfrm>
            <a:off x="6638546" y="3921067"/>
            <a:ext cx="2505711" cy="2937510"/>
          </a:xfrm>
          <a:custGeom>
            <a:avLst/>
            <a:gdLst/>
            <a:ahLst/>
            <a:cxnLst/>
            <a:rect l="l" t="t" r="r" b="b"/>
            <a:pathLst>
              <a:path w="2505709" h="2937509" extrusionOk="0">
                <a:moveTo>
                  <a:pt x="2505454" y="0"/>
                </a:moveTo>
                <a:lnTo>
                  <a:pt x="0" y="2936930"/>
                </a:lnTo>
                <a:lnTo>
                  <a:pt x="2505454" y="2936930"/>
                </a:lnTo>
                <a:lnTo>
                  <a:pt x="2505454" y="0"/>
                </a:lnTo>
                <a:close/>
              </a:path>
            </a:pathLst>
          </a:custGeom>
          <a:solidFill>
            <a:srgbClr val="17AFE3">
              <a:alpha val="6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7"/>
          <p:cNvSpPr/>
          <p:nvPr/>
        </p:nvSpPr>
        <p:spPr>
          <a:xfrm>
            <a:off x="7012874" y="0"/>
            <a:ext cx="2131695" cy="6858000"/>
          </a:xfrm>
          <a:custGeom>
            <a:avLst/>
            <a:gdLst/>
            <a:ahLst/>
            <a:cxnLst/>
            <a:rect l="l" t="t" r="r" b="b"/>
            <a:pathLst>
              <a:path w="2131695" h="6858000" extrusionOk="0">
                <a:moveTo>
                  <a:pt x="2131127" y="0"/>
                </a:moveTo>
                <a:lnTo>
                  <a:pt x="0" y="0"/>
                </a:lnTo>
                <a:lnTo>
                  <a:pt x="1854139" y="6857996"/>
                </a:lnTo>
                <a:lnTo>
                  <a:pt x="2131127" y="6849802"/>
                </a:lnTo>
                <a:lnTo>
                  <a:pt x="2131127" y="0"/>
                </a:lnTo>
                <a:close/>
              </a:path>
            </a:pathLst>
          </a:custGeom>
          <a:solidFill>
            <a:srgbClr val="17AFE3">
              <a:alpha val="49019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7"/>
          <p:cNvSpPr/>
          <p:nvPr/>
        </p:nvSpPr>
        <p:spPr>
          <a:xfrm>
            <a:off x="8295318" y="0"/>
            <a:ext cx="848995" cy="6858000"/>
          </a:xfrm>
          <a:custGeom>
            <a:avLst/>
            <a:gdLst/>
            <a:ahLst/>
            <a:cxnLst/>
            <a:rect l="l" t="t" r="r" b="b"/>
            <a:pathLst>
              <a:path w="848995" h="6858000" extrusionOk="0">
                <a:moveTo>
                  <a:pt x="848867" y="0"/>
                </a:moveTo>
                <a:lnTo>
                  <a:pt x="676515" y="0"/>
                </a:lnTo>
                <a:lnTo>
                  <a:pt x="0" y="6857996"/>
                </a:lnTo>
                <a:lnTo>
                  <a:pt x="848867" y="6857996"/>
                </a:lnTo>
                <a:lnTo>
                  <a:pt x="848867" y="0"/>
                </a:lnTo>
                <a:close/>
              </a:path>
            </a:pathLst>
          </a:custGeom>
          <a:solidFill>
            <a:srgbClr val="2D83C3">
              <a:alpha val="69019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7"/>
          <p:cNvSpPr/>
          <p:nvPr/>
        </p:nvSpPr>
        <p:spPr>
          <a:xfrm>
            <a:off x="8095215" y="0"/>
            <a:ext cx="1049020" cy="6858000"/>
          </a:xfrm>
          <a:custGeom>
            <a:avLst/>
            <a:gdLst/>
            <a:ahLst/>
            <a:cxnLst/>
            <a:rect l="l" t="t" r="r" b="b"/>
            <a:pathLst>
              <a:path w="1049020" h="6858000" extrusionOk="0">
                <a:moveTo>
                  <a:pt x="1048785" y="0"/>
                </a:moveTo>
                <a:lnTo>
                  <a:pt x="0" y="0"/>
                </a:lnTo>
                <a:lnTo>
                  <a:pt x="937406" y="6857996"/>
                </a:lnTo>
                <a:lnTo>
                  <a:pt x="1048785" y="6857996"/>
                </a:lnTo>
                <a:lnTo>
                  <a:pt x="1048785" y="0"/>
                </a:lnTo>
                <a:close/>
              </a:path>
            </a:pathLst>
          </a:custGeom>
          <a:solidFill>
            <a:srgbClr val="226192">
              <a:alpha val="80784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7"/>
          <p:cNvSpPr/>
          <p:nvPr/>
        </p:nvSpPr>
        <p:spPr>
          <a:xfrm>
            <a:off x="8068058" y="4917758"/>
            <a:ext cx="1076325" cy="1941195"/>
          </a:xfrm>
          <a:custGeom>
            <a:avLst/>
            <a:gdLst/>
            <a:ahLst/>
            <a:cxnLst/>
            <a:rect l="l" t="t" r="r" b="b"/>
            <a:pathLst>
              <a:path w="1076325" h="1941195" extrusionOk="0">
                <a:moveTo>
                  <a:pt x="1075943" y="0"/>
                </a:moveTo>
                <a:lnTo>
                  <a:pt x="0" y="1940611"/>
                </a:lnTo>
                <a:lnTo>
                  <a:pt x="1075943" y="1935608"/>
                </a:lnTo>
                <a:lnTo>
                  <a:pt x="1075943" y="0"/>
                </a:lnTo>
                <a:close/>
              </a:path>
            </a:pathLst>
          </a:custGeom>
          <a:solidFill>
            <a:srgbClr val="17AFE3">
              <a:alpha val="6470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7"/>
          <p:cNvSpPr txBox="1">
            <a:spLocks noGrp="1"/>
          </p:cNvSpPr>
          <p:nvPr>
            <p:ph type="title"/>
          </p:nvPr>
        </p:nvSpPr>
        <p:spPr>
          <a:xfrm>
            <a:off x="2379384" y="42536"/>
            <a:ext cx="438530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body" idx="1"/>
          </p:nvPr>
        </p:nvSpPr>
        <p:spPr>
          <a:xfrm>
            <a:off x="911275" y="2057214"/>
            <a:ext cx="7321448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ftr" idx="11"/>
          </p:nvPr>
        </p:nvSpPr>
        <p:spPr>
          <a:xfrm>
            <a:off x="3108960" y="6378313"/>
            <a:ext cx="29260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19;p27"/>
          <p:cNvSpPr txBox="1">
            <a:spLocks noGrp="1"/>
          </p:cNvSpPr>
          <p:nvPr>
            <p:ph type="dt" idx="10"/>
          </p:nvPr>
        </p:nvSpPr>
        <p:spPr>
          <a:xfrm>
            <a:off x="457200" y="637831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6583680" y="6378313"/>
            <a:ext cx="21031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6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785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735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06523D39-B925-4CC5-AA14-1E59CFB8EAA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Trebuchet MS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8/3/2023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73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8" y="6041735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7E728D45-FDA7-41C1-938F-8985E6261D6F}" type="slidenum">
              <a:rPr lang="en-US" kern="1200" smtClean="0">
                <a:solidFill>
                  <a:srgbClr val="5FCBEF"/>
                </a:solidFill>
                <a:latin typeface="Trebuchet MS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‹#›</a:t>
            </a:fld>
            <a:endParaRPr lang="en-US" kern="1200">
              <a:solidFill>
                <a:srgbClr val="5FCBEF"/>
              </a:solidFill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115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74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7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C03BCC58-8217-4742-9AE3-F05E3EF6B183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8/3/2023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72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7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CC33AB95-7654-48C4-A023-CB57DA1A823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4"/>
          <p:cNvSpPr>
            <a:spLocks noChangeShapeType="1"/>
          </p:cNvSpPr>
          <p:nvPr/>
        </p:nvSpPr>
        <p:spPr bwMode="auto">
          <a:xfrm>
            <a:off x="379413" y="1231900"/>
            <a:ext cx="8385175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3600" b="1" i="1" kern="1200">
              <a:solidFill>
                <a:srgbClr val="000066"/>
              </a:solidFill>
              <a:latin typeface="Arial" charset="0"/>
              <a:ea typeface="+mn-ea"/>
            </a:endParaRPr>
          </a:p>
        </p:txBody>
      </p:sp>
      <p:sp>
        <p:nvSpPr>
          <p:cNvPr id="1317893" name="Text Box 5"/>
          <p:cNvSpPr txBox="1">
            <a:spLocks noChangeArrowheads="1"/>
          </p:cNvSpPr>
          <p:nvPr/>
        </p:nvSpPr>
        <p:spPr bwMode="auto">
          <a:xfrm>
            <a:off x="8510588" y="6534150"/>
            <a:ext cx="6334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fld id="{4A591699-835B-42D1-958E-67D7E305DB4D}" type="slidenum">
              <a:rPr lang="en-US" altLang="en-US" b="1" i="1" kern="1200">
                <a:solidFill>
                  <a:srgbClr val="000066"/>
                </a:solidFill>
                <a:latin typeface="Arial" charset="0"/>
                <a:ea typeface="+mn-ea"/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altLang="en-US" b="1" i="1" kern="1200">
              <a:solidFill>
                <a:srgbClr val="000066"/>
              </a:solidFill>
              <a:latin typeface="Arial" charset="0"/>
              <a:ea typeface="+mn-ea"/>
            </a:endParaRPr>
          </a:p>
        </p:txBody>
      </p:sp>
      <p:sp>
        <p:nvSpPr>
          <p:cNvPr id="1028" name="Line 6"/>
          <p:cNvSpPr>
            <a:spLocks noChangeShapeType="1"/>
          </p:cNvSpPr>
          <p:nvPr/>
        </p:nvSpPr>
        <p:spPr bwMode="auto">
          <a:xfrm>
            <a:off x="382588" y="6292850"/>
            <a:ext cx="8382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sz="3600" b="1" i="1" kern="1200">
              <a:solidFill>
                <a:srgbClr val="000066"/>
              </a:solidFill>
              <a:latin typeface="Arial" charset="0"/>
              <a:ea typeface="+mn-ea"/>
            </a:endParaRP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1327150"/>
            <a:ext cx="8482013" cy="4949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41425" y="25400"/>
            <a:ext cx="6640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620713" y="6403975"/>
            <a:ext cx="7913687" cy="366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600" b="1" i="1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3600" b="1" i="1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3600" b="1" i="1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3600" b="1" i="1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3600" b="1" i="1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 i="1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altLang="en-US" sz="1800" kern="1200" dirty="0">
                <a:latin typeface="Century Schoolbook" panose="02040604050505020304" pitchFamily="18" charset="0"/>
                <a:ea typeface="+mn-ea"/>
              </a:rPr>
              <a:t>“Semper </a:t>
            </a:r>
            <a:r>
              <a:rPr lang="en-US" altLang="en-US" sz="1800" kern="1200" dirty="0" err="1">
                <a:latin typeface="Century Schoolbook" panose="02040604050505020304" pitchFamily="18" charset="0"/>
                <a:ea typeface="+mn-ea"/>
              </a:rPr>
              <a:t>Vigilans</a:t>
            </a:r>
            <a:r>
              <a:rPr lang="en-US" altLang="en-US" sz="1800" kern="1200" dirty="0">
                <a:latin typeface="Century Schoolbook" panose="02040604050505020304" pitchFamily="18" charset="0"/>
                <a:ea typeface="+mn-ea"/>
              </a:rPr>
              <a:t>”</a:t>
            </a:r>
          </a:p>
        </p:txBody>
      </p:sp>
      <p:pic>
        <p:nvPicPr>
          <p:cNvPr id="2" name="Picture 23" descr="cap%20seal%20w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275" y="103188"/>
            <a:ext cx="9779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2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977188" y="103188"/>
            <a:ext cx="10668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itchFamily="2" charset="2"/>
        <a:buChar char="n"/>
        <a:defRPr sz="2400" b="1">
          <a:solidFill>
            <a:srgbClr val="000066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135000"/>
        <a:buChar char="•"/>
        <a:defRPr sz="2200" b="1">
          <a:solidFill>
            <a:srgbClr val="000066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5000"/>
        <a:buFont typeface="Wingdings" pitchFamily="2" charset="2"/>
        <a:buChar char="w"/>
        <a:defRPr sz="2000" b="1">
          <a:solidFill>
            <a:srgbClr val="000066"/>
          </a:solidFill>
          <a:latin typeface="+mn-lt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b="1">
          <a:solidFill>
            <a:srgbClr val="000066"/>
          </a:solidFill>
          <a:latin typeface="+mn-lt"/>
        </a:defRPr>
      </a:lvl4pPr>
      <a:lvl5pPr marL="17145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5pPr>
      <a:lvl6pPr marL="21717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6pPr>
      <a:lvl7pPr marL="26289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7pPr>
      <a:lvl8pPr marL="30861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8pPr>
      <a:lvl9pPr marL="35433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kwg.cap.gov/programs/cp/activities/ncsas/2023ncsa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hyperlink" Target="http://www.akwg.cap.gov/" TargetMode="Externa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apps1.akwg.cap.gov/meeting_attendance.php" TargetMode="Externa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7683" y="134117"/>
            <a:ext cx="1309116" cy="145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931" y="13411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"/>
          <p:cNvSpPr txBox="1">
            <a:spLocks noGrp="1"/>
          </p:cNvSpPr>
          <p:nvPr>
            <p:ph type="body" idx="1"/>
          </p:nvPr>
        </p:nvSpPr>
        <p:spPr>
          <a:xfrm>
            <a:off x="911275" y="2057214"/>
            <a:ext cx="7321448" cy="1384995"/>
          </a:xfrm>
        </p:spPr>
        <p:txBody>
          <a:bodyPr/>
          <a:lstStyle/>
          <a:p>
            <a:pPr lvl="0" algn="ctr"/>
            <a:r>
              <a:rPr lang="en-US" dirty="0" smtClean="0"/>
              <a:t>Alaska Wing  Command and Staff Meeting</a:t>
            </a:r>
            <a:endParaRPr lang="en-US" dirty="0"/>
          </a:p>
        </p:txBody>
      </p:sp>
      <p:sp>
        <p:nvSpPr>
          <p:cNvPr id="68" name="Google Shape;68;p1"/>
          <p:cNvSpPr txBox="1"/>
          <p:nvPr/>
        </p:nvSpPr>
        <p:spPr>
          <a:xfrm>
            <a:off x="2895600" y="4103892"/>
            <a:ext cx="3200400" cy="889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Col Kevin McClure, CAP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38200" marR="829310" lvl="0" indent="1269" algn="ctr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AKWG/CC 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38200" marR="829310" lvl="0" indent="1269" algn="ctr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03 Aug 23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5319" y="5575984"/>
            <a:ext cx="6571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Volunteers serving America’s communities, saving lives, and shaping futures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>
            <a:spLocks noGrp="1"/>
          </p:cNvSpPr>
          <p:nvPr>
            <p:ph type="title"/>
          </p:nvPr>
        </p:nvSpPr>
        <p:spPr>
          <a:xfrm>
            <a:off x="1881818" y="287900"/>
            <a:ext cx="5099051" cy="50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Aircraft Maintenance Status</a:t>
            </a: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377" y="1504327"/>
            <a:ext cx="9167610" cy="49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7683" y="134117"/>
            <a:ext cx="1309116" cy="145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931" y="13411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0"/>
          <p:cNvSpPr txBox="1">
            <a:spLocks noGrp="1"/>
          </p:cNvSpPr>
          <p:nvPr>
            <p:ph type="title"/>
          </p:nvPr>
        </p:nvSpPr>
        <p:spPr>
          <a:xfrm>
            <a:off x="1643888" y="561965"/>
            <a:ext cx="5733795" cy="44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dirty="0"/>
              <a:t>Wing Metrics: Aerospace Education</a:t>
            </a:r>
            <a:endParaRPr sz="2800" dirty="0"/>
          </a:p>
        </p:txBody>
      </p:sp>
      <p:sp>
        <p:nvSpPr>
          <p:cNvPr id="140" name="Google Shape;140;p10"/>
          <p:cNvSpPr txBox="1"/>
          <p:nvPr/>
        </p:nvSpPr>
        <p:spPr>
          <a:xfrm>
            <a:off x="394571" y="5728942"/>
            <a:ext cx="38862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AEX – Aerospace Education Excellence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AEO – Aerospace Education Officers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AEM – Aerospace Education Members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471" y="1570383"/>
            <a:ext cx="9119057" cy="371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62" y="36822"/>
            <a:ext cx="1160647" cy="111821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1"/>
          <p:cNvSpPr txBox="1">
            <a:spLocks noGrp="1"/>
          </p:cNvSpPr>
          <p:nvPr>
            <p:ph type="title"/>
          </p:nvPr>
        </p:nvSpPr>
        <p:spPr>
          <a:xfrm>
            <a:off x="1694181" y="560070"/>
            <a:ext cx="5469255" cy="44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dirty="0"/>
              <a:t>Wing Metrics: Cadet Programs</a:t>
            </a:r>
            <a:endParaRPr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99696"/>
            <a:ext cx="9155071" cy="441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1424470-BAFB-5AC6-0986-CF8ADC16BD38}"/>
              </a:ext>
            </a:extLst>
          </p:cNvPr>
          <p:cNvSpPr txBox="1"/>
          <p:nvPr/>
        </p:nvSpPr>
        <p:spPr>
          <a:xfrm>
            <a:off x="1140823" y="5818445"/>
            <a:ext cx="690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Must have at least 2 SMs with TLC in last 4 years to be in compliance.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retain our ~300 cadets, get them to Curry within 8 weeks</a:t>
            </a:r>
          </a:p>
        </p:txBody>
      </p:sp>
    </p:spTree>
    <p:extLst>
      <p:ext uri="{BB962C8B-B14F-4D97-AF65-F5344CB8AC3E}">
        <p14:creationId xmlns="" xmlns:p14="http://schemas.microsoft.com/office/powerpoint/2010/main" val="145307245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144;p33"/>
          <p:cNvSpPr>
            <a:spLocks noGrp="1" noChangeArrowheads="1"/>
          </p:cNvSpPr>
          <p:nvPr>
            <p:ph type="title"/>
          </p:nvPr>
        </p:nvSpPr>
        <p:spPr/>
        <p:txBody>
          <a:bodyPr lIns="91425" tIns="45700" rIns="91425" bIns="45700"/>
          <a:lstStyle/>
          <a:p>
            <a:pPr>
              <a:buClr>
                <a:srgbClr val="000066"/>
              </a:buClr>
              <a:buSzPts val="3200"/>
            </a:pPr>
            <a:r>
              <a:rPr lang="en-US" altLang="en-US" sz="2800" dirty="0">
                <a:cs typeface="Arial" charset="0"/>
                <a:sym typeface="Arial" charset="0"/>
              </a:rPr>
              <a:t>CADET PROGRAMS</a:t>
            </a:r>
            <a:r>
              <a:rPr lang="en-US" altLang="en-US" dirty="0">
                <a:cs typeface="Arial" charset="0"/>
                <a:sym typeface="Arial" charset="0"/>
              </a:rPr>
              <a:t/>
            </a:r>
            <a:br>
              <a:rPr lang="en-US" altLang="en-US" dirty="0">
                <a:cs typeface="Arial" charset="0"/>
                <a:sym typeface="Arial" charset="0"/>
              </a:rPr>
            </a:br>
            <a:r>
              <a:rPr lang="en-US" altLang="en-US" sz="2400" dirty="0">
                <a:cs typeface="Arial" charset="0"/>
                <a:sym typeface="Arial" charset="0"/>
              </a:rPr>
              <a:t>AKWG/DCP, Capt Karen Padgett</a:t>
            </a:r>
            <a:endParaRPr lang="en-US" altLang="en-US" dirty="0"/>
          </a:p>
        </p:txBody>
      </p:sp>
      <p:sp>
        <p:nvSpPr>
          <p:cNvPr id="16387" name="Google Shape;145;p33"/>
          <p:cNvSpPr>
            <a:spLocks noGrp="1"/>
          </p:cNvSpPr>
          <p:nvPr>
            <p:ph type="body" idx="1"/>
          </p:nvPr>
        </p:nvSpPr>
        <p:spPr>
          <a:xfrm>
            <a:off x="361042" y="843918"/>
            <a:ext cx="8782958" cy="4949825"/>
          </a:xfrm>
        </p:spPr>
        <p:txBody>
          <a:bodyPr lIns="91425" tIns="45700" rIns="91425" bIns="45700"/>
          <a:lstStyle/>
          <a:p>
            <a:pPr marL="0" indent="0">
              <a:spcBef>
                <a:spcPts val="475"/>
              </a:spcBef>
              <a:buSzPts val="1900"/>
              <a:buFont typeface="Wingdings" pitchFamily="2" charset="2"/>
              <a:buNone/>
              <a:defRPr/>
            </a:pPr>
            <a:endParaRPr lang="en-US" altLang="en-US" sz="1600" b="0" dirty="0">
              <a:solidFill>
                <a:srgbClr val="000000"/>
              </a:solidFill>
            </a:endParaRPr>
          </a:p>
          <a:p>
            <a:pPr marL="406400" lvl="1" indent="0">
              <a:spcBef>
                <a:spcPts val="475"/>
              </a:spcBef>
              <a:buSzPts val="1900"/>
              <a:buNone/>
              <a:defRPr/>
            </a:pPr>
            <a:endParaRPr lang="en-US" altLang="en-US" sz="1600" b="0" dirty="0">
              <a:solidFill>
                <a:srgbClr val="000000"/>
              </a:solidFill>
            </a:endParaRPr>
          </a:p>
          <a:p>
            <a:pPr marL="0" indent="0">
              <a:spcBef>
                <a:spcPts val="475"/>
              </a:spcBef>
              <a:buSzPts val="1900"/>
              <a:buNone/>
              <a:defRPr/>
            </a:pPr>
            <a:r>
              <a:rPr lang="en-US" altLang="en-US" sz="1500" b="0" dirty="0">
                <a:solidFill>
                  <a:srgbClr val="000000"/>
                </a:solidFill>
              </a:rPr>
              <a:t>Upcoming Activities (also see AKWG Calendar)</a:t>
            </a:r>
          </a:p>
          <a:p>
            <a:pPr>
              <a:spcBef>
                <a:spcPts val="475"/>
              </a:spcBef>
              <a:buSzPts val="1900"/>
              <a:defRPr/>
            </a:pPr>
            <a:r>
              <a:rPr lang="en-US" altLang="en-US" sz="1500" b="0" dirty="0">
                <a:solidFill>
                  <a:srgbClr val="000000"/>
                </a:solidFill>
              </a:rPr>
              <a:t>8/9/23, 7-8pm Wed—Next CP Officers Monthly Chat &amp; </a:t>
            </a:r>
            <a:r>
              <a:rPr lang="en-US" altLang="en-US" sz="1500" b="0" dirty="0" err="1">
                <a:solidFill>
                  <a:srgbClr val="000000"/>
                </a:solidFill>
              </a:rPr>
              <a:t>Checkin</a:t>
            </a:r>
            <a:r>
              <a:rPr lang="en-US" altLang="en-US" sz="1500" b="0" dirty="0">
                <a:solidFill>
                  <a:srgbClr val="000000"/>
                </a:solidFill>
              </a:rPr>
              <a:t> (Google aak-zpnn-ajn)</a:t>
            </a:r>
          </a:p>
          <a:p>
            <a:pPr>
              <a:spcBef>
                <a:spcPts val="475"/>
              </a:spcBef>
              <a:buSzPts val="1900"/>
              <a:defRPr/>
            </a:pPr>
            <a:r>
              <a:rPr lang="en-US" altLang="en-US" sz="1500" dirty="0">
                <a:solidFill>
                  <a:srgbClr val="000000"/>
                </a:solidFill>
              </a:rPr>
              <a:t>7/1/23-9/30/23—CADET WINGS scholarship application window NOW OPEN!*</a:t>
            </a:r>
          </a:p>
          <a:p>
            <a:pPr>
              <a:spcBef>
                <a:spcPts val="475"/>
              </a:spcBef>
              <a:buSzPts val="1900"/>
              <a:defRPr/>
            </a:pPr>
            <a:r>
              <a:rPr lang="en-US" altLang="en-US" sz="1500" b="0" dirty="0">
                <a:solidFill>
                  <a:srgbClr val="000000"/>
                </a:solidFill>
              </a:rPr>
              <a:t>Summer 2023—29 AKWG cadets &amp; 4 SMs slotted for National Cadet Special Activities </a:t>
            </a:r>
          </a:p>
          <a:p>
            <a:pPr>
              <a:spcBef>
                <a:spcPts val="475"/>
              </a:spcBef>
              <a:buSzPts val="1900"/>
              <a:defRPr/>
            </a:pPr>
            <a:r>
              <a:rPr lang="en-US" altLang="en-US" sz="1500" b="0" dirty="0">
                <a:solidFill>
                  <a:srgbClr val="000000"/>
                </a:solidFill>
              </a:rPr>
              <a:t>8/31/23—</a:t>
            </a:r>
            <a:r>
              <a:rPr lang="en-US" altLang="en-US" sz="1500" b="0" dirty="0" err="1">
                <a:solidFill>
                  <a:srgbClr val="000000"/>
                </a:solidFill>
              </a:rPr>
              <a:t>Pick.Click.Give</a:t>
            </a:r>
            <a:r>
              <a:rPr lang="en-US" altLang="en-US" sz="1500" b="0" dirty="0">
                <a:solidFill>
                  <a:srgbClr val="000000"/>
                </a:solidFill>
              </a:rPr>
              <a:t> final date to select AKWG CAP Cadet Programs</a:t>
            </a:r>
          </a:p>
          <a:p>
            <a:pPr>
              <a:spcBef>
                <a:spcPts val="475"/>
              </a:spcBef>
              <a:buSzPts val="1900"/>
              <a:defRPr/>
            </a:pPr>
            <a:r>
              <a:rPr lang="en-US" altLang="en-US" sz="1500" b="0" dirty="0">
                <a:solidFill>
                  <a:srgbClr val="000000"/>
                </a:solidFill>
              </a:rPr>
              <a:t>10/7/23—Wing Conference including cadet activities!</a:t>
            </a:r>
          </a:p>
          <a:p>
            <a:pPr>
              <a:spcBef>
                <a:spcPts val="475"/>
              </a:spcBef>
              <a:buSzPts val="1900"/>
              <a:defRPr/>
            </a:pPr>
            <a:r>
              <a:rPr lang="en-US" altLang="en-US" sz="1500" b="0" dirty="0">
                <a:solidFill>
                  <a:srgbClr val="000000"/>
                </a:solidFill>
              </a:rPr>
              <a:t>11/25/23 &amp; 12/2/23—Wing Cadet Competition (POC Capt Ed </a:t>
            </a:r>
            <a:r>
              <a:rPr lang="en-US" altLang="en-US" sz="1500" b="0" dirty="0" err="1">
                <a:solidFill>
                  <a:srgbClr val="000000"/>
                </a:solidFill>
              </a:rPr>
              <a:t>Stickel</a:t>
            </a:r>
            <a:r>
              <a:rPr lang="en-US" altLang="en-US" sz="1500" b="0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ts val="475"/>
              </a:spcBef>
              <a:buSzPts val="1900"/>
              <a:defRPr/>
            </a:pPr>
            <a:r>
              <a:rPr lang="en-US" altLang="en-US" sz="1500" b="0" dirty="0">
                <a:solidFill>
                  <a:srgbClr val="000000"/>
                </a:solidFill>
              </a:rPr>
              <a:t>Oct-Dec 2023—Applications for AKWG Glider and Powered Flight Academies</a:t>
            </a:r>
          </a:p>
          <a:p>
            <a:pPr>
              <a:spcBef>
                <a:spcPts val="475"/>
              </a:spcBef>
              <a:buSzPts val="1900"/>
              <a:defRPr/>
            </a:pPr>
            <a:r>
              <a:rPr lang="en-US" altLang="en-US" sz="1500" b="0" dirty="0">
                <a:solidFill>
                  <a:srgbClr val="000000"/>
                </a:solidFill>
              </a:rPr>
              <a:t>To retain our 302 cadets, get them to Curry in 8 weeks! And get CP Tech Rating for your SMs</a:t>
            </a:r>
          </a:p>
          <a:p>
            <a:pPr marL="0" indent="0">
              <a:spcBef>
                <a:spcPts val="475"/>
              </a:spcBef>
              <a:buSzPts val="1900"/>
              <a:buNone/>
              <a:defRPr/>
            </a:pPr>
            <a:endParaRPr lang="en-US" altLang="en-US" sz="1600" dirty="0">
              <a:solidFill>
                <a:srgbClr val="000000"/>
              </a:solidFill>
            </a:endParaRPr>
          </a:p>
          <a:p>
            <a:pPr marL="0" indent="0">
              <a:spcBef>
                <a:spcPts val="475"/>
              </a:spcBef>
              <a:buSzPts val="1900"/>
              <a:buNone/>
              <a:defRPr/>
            </a:pPr>
            <a:r>
              <a:rPr lang="en-US" altLang="en-US" sz="1600" b="0" dirty="0">
                <a:solidFill>
                  <a:srgbClr val="000000"/>
                </a:solidFill>
              </a:rPr>
              <a:t>Recent Accomplishments</a:t>
            </a:r>
          </a:p>
          <a:p>
            <a:pPr>
              <a:spcBef>
                <a:spcPts val="475"/>
              </a:spcBef>
              <a:buSzPts val="1900"/>
              <a:defRPr/>
            </a:pPr>
            <a:r>
              <a:rPr lang="en-US" altLang="en-US" sz="1600" b="0" dirty="0">
                <a:solidFill>
                  <a:srgbClr val="000000"/>
                </a:solidFill>
              </a:rPr>
              <a:t>24 cadets returning from NCSAs—see their stories here: </a:t>
            </a:r>
            <a:r>
              <a:rPr lang="en-US" altLang="en-US" sz="1600" b="0" dirty="0">
                <a:solidFill>
                  <a:srgbClr val="000000"/>
                </a:solidFill>
                <a:hlinkClick r:id="rId3"/>
              </a:rPr>
              <a:t>https://akwg.cap.gov/programs/cp/activities/ncsas/2023ncsas</a:t>
            </a:r>
            <a:endParaRPr lang="en-US" altLang="en-US" sz="1600" b="0" dirty="0">
              <a:solidFill>
                <a:srgbClr val="000000"/>
              </a:solidFill>
            </a:endParaRPr>
          </a:p>
          <a:p>
            <a:pPr>
              <a:spcBef>
                <a:spcPts val="475"/>
              </a:spcBef>
              <a:buSzPts val="1900"/>
              <a:defRPr/>
            </a:pPr>
            <a:endParaRPr lang="en-US" altLang="en-US" sz="1600" b="0" dirty="0">
              <a:solidFill>
                <a:srgbClr val="000000"/>
              </a:solidFill>
            </a:endParaRPr>
          </a:p>
          <a:p>
            <a:pPr>
              <a:spcBef>
                <a:spcPts val="475"/>
              </a:spcBef>
              <a:buSzPts val="1900"/>
              <a:defRPr/>
            </a:pPr>
            <a:endParaRPr lang="en-US" altLang="en-US" sz="1200" b="0" dirty="0">
              <a:solidFill>
                <a:srgbClr val="000000"/>
              </a:solidFill>
            </a:endParaRPr>
          </a:p>
          <a:p>
            <a:pPr marL="406400" lvl="1" indent="0">
              <a:spcBef>
                <a:spcPts val="475"/>
              </a:spcBef>
              <a:buSzPts val="1900"/>
              <a:buNone/>
              <a:defRPr/>
            </a:pPr>
            <a:r>
              <a:rPr lang="en-US" altLang="en-US" sz="1200" b="0" dirty="0" err="1">
                <a:solidFill>
                  <a:srgbClr val="000000"/>
                </a:solidFill>
              </a:rPr>
              <a:t>cao</a:t>
            </a:r>
            <a:r>
              <a:rPr lang="en-US" altLang="en-US" sz="1200" b="0" dirty="0">
                <a:solidFill>
                  <a:srgbClr val="000000"/>
                </a:solidFill>
              </a:rPr>
              <a:t> 29Jul23kp                                       </a:t>
            </a:r>
            <a:r>
              <a:rPr lang="en-US" altLang="en-US" sz="1200" dirty="0" err="1">
                <a:solidFill>
                  <a:srgbClr val="000000"/>
                </a:solidFill>
              </a:rPr>
              <a:t>Pick.Click.Give</a:t>
            </a:r>
            <a:r>
              <a:rPr lang="en-US" altLang="en-US" sz="1200" dirty="0">
                <a:solidFill>
                  <a:srgbClr val="000000"/>
                </a:solidFill>
              </a:rPr>
              <a:t> to Alaska Civil Air Patrol Cadet Programs</a:t>
            </a:r>
            <a:endParaRPr lang="en-US" altLang="en-US" sz="1200" b="0" dirty="0">
              <a:solidFill>
                <a:srgbClr val="000000"/>
              </a:solidFill>
            </a:endParaRPr>
          </a:p>
          <a:p>
            <a:pPr marL="406400" lvl="1" indent="0">
              <a:spcBef>
                <a:spcPts val="475"/>
              </a:spcBef>
              <a:buSzPts val="1900"/>
              <a:buNone/>
              <a:defRPr/>
            </a:pPr>
            <a:endParaRPr lang="en-US" altLang="en-US" sz="900" b="0" dirty="0">
              <a:solidFill>
                <a:srgbClr val="000000"/>
              </a:solidFill>
            </a:endParaRPr>
          </a:p>
          <a:p>
            <a:pPr marL="406400" lvl="1" indent="0">
              <a:spcBef>
                <a:spcPts val="475"/>
              </a:spcBef>
              <a:buSzPts val="1900"/>
              <a:buNone/>
              <a:defRPr/>
            </a:pPr>
            <a:endParaRPr lang="en-US" altLang="en-US" sz="900" b="0" dirty="0">
              <a:solidFill>
                <a:srgbClr val="000000"/>
              </a:solidFill>
            </a:endParaRPr>
          </a:p>
          <a:p>
            <a:pPr marL="0" indent="0">
              <a:spcBef>
                <a:spcPts val="475"/>
              </a:spcBef>
              <a:buSzPts val="1900"/>
              <a:buFont typeface="Wingdings" pitchFamily="2" charset="2"/>
              <a:buNone/>
              <a:defRPr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144;p33"/>
          <p:cNvSpPr>
            <a:spLocks noGrp="1" noChangeArrowheads="1"/>
          </p:cNvSpPr>
          <p:nvPr>
            <p:ph type="title"/>
          </p:nvPr>
        </p:nvSpPr>
        <p:spPr/>
        <p:txBody>
          <a:bodyPr lIns="91425" tIns="45700" rIns="91425" bIns="45700"/>
          <a:lstStyle/>
          <a:p>
            <a:pPr>
              <a:buClr>
                <a:srgbClr val="000066"/>
              </a:buClr>
              <a:buSzPts val="3200"/>
            </a:pPr>
            <a:r>
              <a:rPr lang="en-US" altLang="en-US" sz="2800">
                <a:cs typeface="Arial" charset="0"/>
                <a:sym typeface="Arial" charset="0"/>
              </a:rPr>
              <a:t>CADET PROGRAMS</a:t>
            </a:r>
            <a:r>
              <a:rPr lang="en-US" altLang="en-US">
                <a:cs typeface="Arial" charset="0"/>
                <a:sym typeface="Arial" charset="0"/>
              </a:rPr>
              <a:t/>
            </a:r>
            <a:br>
              <a:rPr lang="en-US" altLang="en-US">
                <a:cs typeface="Arial" charset="0"/>
                <a:sym typeface="Arial" charset="0"/>
              </a:rPr>
            </a:br>
            <a:r>
              <a:rPr lang="en-US" altLang="en-US" sz="2400">
                <a:cs typeface="Arial" charset="0"/>
                <a:sym typeface="Arial" charset="0"/>
              </a:rPr>
              <a:t>AKWG/DCP, Capt Karen Padgett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4DA535-0553-B3B3-4FF8-729F87046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993" y="1261049"/>
            <a:ext cx="8482013" cy="4949825"/>
          </a:xfr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1800"/>
              </a:spcBef>
              <a:buNone/>
            </a:pPr>
            <a:r>
              <a:rPr lang="en-US" sz="2000" dirty="0">
                <a:solidFill>
                  <a:schemeClr val="tx2"/>
                </a:solidFill>
              </a:rPr>
              <a:t>Applications now being accepted for 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en-US" sz="1800" b="0" dirty="0">
                <a:solidFill>
                  <a:srgbClr val="000000"/>
                </a:solidFill>
              </a:rPr>
              <a:t>FY24 Cadet Advisory Council Senior Member Advisor--</a:t>
            </a:r>
            <a:r>
              <a:rPr lang="en-US" sz="1600" b="0" dirty="0">
                <a:solidFill>
                  <a:srgbClr val="000000"/>
                </a:solidFill>
              </a:rPr>
              <a:t>Monthly virtual duties year-round Sep 2023-Oct 2024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en-US" sz="1800" b="0" dirty="0">
                <a:solidFill>
                  <a:srgbClr val="000000"/>
                </a:solidFill>
              </a:rPr>
              <a:t>2023 Cadet Competition Activity Director--</a:t>
            </a:r>
            <a:r>
              <a:rPr lang="en-US" sz="1600" b="0" dirty="0">
                <a:solidFill>
                  <a:srgbClr val="000000"/>
                </a:solidFill>
              </a:rPr>
              <a:t>Late Nov/Early Dec virtual and in-person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en-US" sz="1800" b="0" dirty="0">
                <a:solidFill>
                  <a:srgbClr val="000000"/>
                </a:solidFill>
              </a:rPr>
              <a:t>2024 Glider Flight Academy Activity Director—in-person </a:t>
            </a:r>
            <a:r>
              <a:rPr lang="en-US" sz="1600" b="0" dirty="0">
                <a:solidFill>
                  <a:srgbClr val="000000"/>
                </a:solidFill>
              </a:rPr>
              <a:t>24 May-2 June 2023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en-US" sz="1800" b="0" dirty="0">
                <a:solidFill>
                  <a:srgbClr val="000000"/>
                </a:solidFill>
              </a:rPr>
              <a:t>2024 Powered Flight Academy (Distributed) Activity Director—need *not* be a pilot!--</a:t>
            </a:r>
            <a:r>
              <a:rPr lang="en-US" sz="1600" b="0" dirty="0">
                <a:solidFill>
                  <a:srgbClr val="000000"/>
                </a:solidFill>
              </a:rPr>
              <a:t>1 Mar-31 May 2023.  Activity Director work can be virtual</a:t>
            </a:r>
          </a:p>
          <a:p>
            <a:pPr>
              <a:lnSpc>
                <a:spcPts val="2400"/>
              </a:lnSpc>
              <a:spcBef>
                <a:spcPts val="1800"/>
              </a:spcBef>
            </a:pPr>
            <a:r>
              <a:rPr lang="en-US" sz="1800" b="0" dirty="0">
                <a:solidFill>
                  <a:srgbClr val="000000"/>
                </a:solidFill>
              </a:rPr>
              <a:t>2024 Encampment Commander—in person 13-23 June 2023</a:t>
            </a:r>
          </a:p>
          <a:p>
            <a:pPr marL="0" indent="0">
              <a:lnSpc>
                <a:spcPts val="2400"/>
              </a:lnSpc>
              <a:spcBef>
                <a:spcPts val="1800"/>
              </a:spcBef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Resumes and Letters of Intent due 31 August 2023, emailed  to cp@alaska.cap.gov</a:t>
            </a:r>
          </a:p>
          <a:p>
            <a:pPr marL="0" indent="0">
              <a:lnSpc>
                <a:spcPts val="2400"/>
              </a:lnSpc>
              <a:spcBef>
                <a:spcPts val="1800"/>
              </a:spcBef>
              <a:buNone/>
            </a:pPr>
            <a:r>
              <a:rPr lang="en-US" altLang="en-US" sz="1200" b="0" dirty="0" err="1">
                <a:solidFill>
                  <a:srgbClr val="000000"/>
                </a:solidFill>
              </a:rPr>
              <a:t>cao</a:t>
            </a:r>
            <a:r>
              <a:rPr lang="en-US" altLang="en-US" sz="1200" b="0" dirty="0">
                <a:solidFill>
                  <a:srgbClr val="000000"/>
                </a:solidFill>
              </a:rPr>
              <a:t> </a:t>
            </a:r>
            <a:r>
              <a:rPr lang="en-US" altLang="en-US" sz="800" b="0" dirty="0">
                <a:solidFill>
                  <a:srgbClr val="000000"/>
                </a:solidFill>
              </a:rPr>
              <a:t>3Jul23kp                                      		 </a:t>
            </a:r>
            <a:r>
              <a:rPr lang="en-US" altLang="en-US" sz="800" dirty="0" err="1">
                <a:solidFill>
                  <a:srgbClr val="000000"/>
                </a:solidFill>
              </a:rPr>
              <a:t>Pick.Click.Give</a:t>
            </a:r>
            <a:r>
              <a:rPr lang="en-US" altLang="en-US" sz="800" dirty="0">
                <a:solidFill>
                  <a:srgbClr val="000000"/>
                </a:solidFill>
              </a:rPr>
              <a:t> to Alaska Civil Air Patrol Cadet Programs</a:t>
            </a:r>
            <a:endParaRPr lang="en-US" altLang="en-US" sz="800" b="0" dirty="0">
              <a:solidFill>
                <a:srgbClr val="000000"/>
              </a:solidFill>
            </a:endParaRPr>
          </a:p>
          <a:p>
            <a:pPr marL="0" indent="0">
              <a:lnSpc>
                <a:spcPts val="2400"/>
              </a:lnSpc>
              <a:spcBef>
                <a:spcPts val="1800"/>
              </a:spcBef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ts val="24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84812368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144;p33"/>
          <p:cNvSpPr>
            <a:spLocks noGrp="1" noChangeArrowheads="1"/>
          </p:cNvSpPr>
          <p:nvPr>
            <p:ph type="title"/>
          </p:nvPr>
        </p:nvSpPr>
        <p:spPr/>
        <p:txBody>
          <a:bodyPr lIns="91425" tIns="45700" rIns="91425" bIns="45700"/>
          <a:lstStyle/>
          <a:p>
            <a:pPr>
              <a:buClr>
                <a:srgbClr val="000066"/>
              </a:buClr>
              <a:buSzPts val="3200"/>
            </a:pPr>
            <a:r>
              <a:rPr lang="en-US" altLang="en-US" sz="2800" dirty="0">
                <a:cs typeface="Arial" charset="0"/>
                <a:sym typeface="Arial" charset="0"/>
              </a:rPr>
              <a:t>CADET PROGRAMS</a:t>
            </a:r>
            <a:endParaRPr lang="en-US" altLang="en-US" dirty="0"/>
          </a:p>
        </p:txBody>
      </p:sp>
      <p:sp>
        <p:nvSpPr>
          <p:cNvPr id="16387" name="Google Shape;145;p33"/>
          <p:cNvSpPr>
            <a:spLocks noGrp="1"/>
          </p:cNvSpPr>
          <p:nvPr>
            <p:ph type="body" idx="1"/>
          </p:nvPr>
        </p:nvSpPr>
        <p:spPr>
          <a:xfrm>
            <a:off x="604838" y="954088"/>
            <a:ext cx="7593012" cy="4949825"/>
          </a:xfrm>
        </p:spPr>
        <p:txBody>
          <a:bodyPr lIns="91425" tIns="45700" rIns="91425" bIns="45700"/>
          <a:lstStyle/>
          <a:p>
            <a:pPr lvl="1">
              <a:spcBef>
                <a:spcPts val="475"/>
              </a:spcBef>
              <a:buSzPts val="1900"/>
              <a:defRPr/>
            </a:pPr>
            <a:endParaRPr lang="en-US" altLang="en-US" sz="1400" b="0" dirty="0">
              <a:solidFill>
                <a:srgbClr val="000000"/>
              </a:solidFill>
            </a:endParaRPr>
          </a:p>
          <a:p>
            <a:pPr lvl="1">
              <a:spcBef>
                <a:spcPts val="475"/>
              </a:spcBef>
              <a:buSzPts val="1900"/>
              <a:defRPr/>
            </a:pPr>
            <a:endParaRPr lang="en-US" altLang="en-US" sz="1800" dirty="0">
              <a:solidFill>
                <a:srgbClr val="000000"/>
              </a:solidFill>
            </a:endParaRPr>
          </a:p>
          <a:p>
            <a:pPr lvl="1">
              <a:spcBef>
                <a:spcPts val="475"/>
              </a:spcBef>
              <a:buSzPts val="1900"/>
              <a:defRPr/>
            </a:pPr>
            <a:endParaRPr lang="en-US" altLang="en-US" sz="1800" dirty="0">
              <a:solidFill>
                <a:srgbClr val="000000"/>
              </a:solidFill>
            </a:endParaRPr>
          </a:p>
          <a:p>
            <a:pPr marL="0" indent="0">
              <a:spcBef>
                <a:spcPts val="475"/>
              </a:spcBef>
              <a:buSzPts val="1900"/>
              <a:buFont typeface="Wingdings" pitchFamily="2" charset="2"/>
              <a:buNone/>
              <a:defRPr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B5C0AA8-FF8A-6B2D-5A75-A9F1BD0F7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1" y="1340646"/>
            <a:ext cx="6935788" cy="47751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5662C2D-92D9-BD11-CD0E-1096D3687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4940" y="4048084"/>
            <a:ext cx="4808603" cy="590632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="" xmlns:a16="http://schemas.microsoft.com/office/drawing/2014/main" id="{8B566CC9-E89A-55E5-4D6E-FF5D9C6AF7B0}"/>
              </a:ext>
            </a:extLst>
          </p:cNvPr>
          <p:cNvSpPr/>
          <p:nvPr/>
        </p:nvSpPr>
        <p:spPr bwMode="auto">
          <a:xfrm>
            <a:off x="381637" y="5741569"/>
            <a:ext cx="564513" cy="268263"/>
          </a:xfrm>
          <a:prstGeom prst="rightArrow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3600" b="1" i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21F53DB7-F92F-7377-C42A-0361727567B2}"/>
              </a:ext>
            </a:extLst>
          </p:cNvPr>
          <p:cNvSpPr/>
          <p:nvPr/>
        </p:nvSpPr>
        <p:spPr bwMode="auto">
          <a:xfrm>
            <a:off x="493238" y="2446495"/>
            <a:ext cx="564513" cy="268263"/>
          </a:xfrm>
          <a:prstGeom prst="rightArrow">
            <a:avLst/>
          </a:prstGeom>
          <a:solidFill>
            <a:srgbClr val="00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3600" b="1" i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F185125-8870-3B1A-2B5B-C6D78804DD36}"/>
              </a:ext>
            </a:extLst>
          </p:cNvPr>
          <p:cNvSpPr txBox="1"/>
          <p:nvPr/>
        </p:nvSpPr>
        <p:spPr>
          <a:xfrm>
            <a:off x="6844937" y="5517475"/>
            <a:ext cx="191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Recent PPLs C/Maj Anderson &amp; C/Lt Walkup, June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91A0BF8-2BDD-E5C7-0E63-211CFB3BB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095" y="4638716"/>
            <a:ext cx="2625842" cy="14770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1E9492E-67E2-E3E7-9EF9-58D727CD7F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4939" y="4638716"/>
            <a:ext cx="1969381" cy="14770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7683" y="134117"/>
            <a:ext cx="1309116" cy="145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932" y="134111"/>
            <a:ext cx="13716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212" name="Google Shape;212;p19"/>
          <p:cNvSpPr txBox="1"/>
          <p:nvPr/>
        </p:nvSpPr>
        <p:spPr>
          <a:xfrm>
            <a:off x="29817" y="6631656"/>
            <a:ext cx="2047461" cy="226344"/>
          </a:xfrm>
          <a:prstGeom prst="rect">
            <a:avLst/>
          </a:prstGeom>
          <a:noFill/>
          <a:ln w="289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41275" rIns="0" bIns="0" anchor="t" anchorCtr="0">
            <a:sp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en-US" sz="1200" b="0" i="0" u="sng" strike="noStrike" cap="none" dirty="0">
                <a:solidFill>
                  <a:srgbClr val="3ECDE7"/>
                </a:solid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http://www.akwg.cap.gov/</a:t>
            </a:r>
            <a:endParaRPr sz="12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 b="15642"/>
          <a:stretch>
            <a:fillRect/>
          </a:stretch>
        </p:blipFill>
        <p:spPr bwMode="auto">
          <a:xfrm>
            <a:off x="1759231" y="49694"/>
            <a:ext cx="5565295" cy="67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7683" y="134117"/>
            <a:ext cx="1309116" cy="145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931" y="13411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2"/>
          <p:cNvSpPr txBox="1">
            <a:spLocks noGrp="1"/>
          </p:cNvSpPr>
          <p:nvPr>
            <p:ph type="title"/>
          </p:nvPr>
        </p:nvSpPr>
        <p:spPr>
          <a:xfrm>
            <a:off x="2138554" y="632586"/>
            <a:ext cx="5019332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dirty="0"/>
              <a:t>SQUADRON CCs REPORT</a:t>
            </a:r>
            <a:endParaRPr sz="3600" dirty="0"/>
          </a:p>
        </p:txBody>
      </p:sp>
      <p:sp>
        <p:nvSpPr>
          <p:cNvPr id="239" name="Google Shape;239;p22"/>
          <p:cNvSpPr txBox="1"/>
          <p:nvPr/>
        </p:nvSpPr>
        <p:spPr>
          <a:xfrm>
            <a:off x="1144016" y="1750364"/>
            <a:ext cx="2519680" cy="421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158750" lvl="0" indent="0" algn="l" rtl="0">
              <a:lnSpc>
                <a:spcPct val="134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AK-009 Fairbanks  AK-011 Kenai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126364" lvl="0" indent="0" algn="l" rtl="0">
              <a:lnSpc>
                <a:spcPct val="1347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AK-015 Polaris  AK-017 Arcturus  AK-022 Southeast  AK-027 </a:t>
            </a:r>
            <a:r>
              <a:rPr lang="en-US" sz="2400" b="0" i="0" u="none" strike="noStrike" cap="none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Delta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5080" lvl="0" indent="0" algn="l" rtl="0">
              <a:lnSpc>
                <a:spcPct val="162083"/>
              </a:lnSpc>
              <a:spcBef>
                <a:spcPts val="9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AK-068 Bristol Bay  AK-071 Eielson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0" name="Google Shape;240;p22"/>
          <p:cNvSpPr txBox="1"/>
          <p:nvPr/>
        </p:nvSpPr>
        <p:spPr>
          <a:xfrm>
            <a:off x="4993901" y="1750736"/>
            <a:ext cx="2487931" cy="4116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84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AK-072 Valdez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AK-076 Birchwood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01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AK-085 Tok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236854" lvl="0" indent="0" algn="l" rtl="0">
              <a:lnSpc>
                <a:spcPct val="161625"/>
              </a:lnSpc>
              <a:spcBef>
                <a:spcPts val="29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AK-087 Kodiak  AK-091 Gateway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AK-093 Lake </a:t>
            </a:r>
            <a:r>
              <a:rPr lang="en-US" sz="2400" b="0" i="0" u="none" strike="noStrike" cap="none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Hood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Bethel Flight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71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Homer Flight</a:t>
            </a:r>
            <a:endParaRPr sz="24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8279" y="76200"/>
            <a:ext cx="6400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7683" y="134117"/>
            <a:ext cx="1309116" cy="145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931" y="13411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3"/>
          <p:cNvSpPr txBox="1">
            <a:spLocks noGrp="1"/>
          </p:cNvSpPr>
          <p:nvPr>
            <p:ph type="title"/>
          </p:nvPr>
        </p:nvSpPr>
        <p:spPr>
          <a:xfrm>
            <a:off x="2990495" y="632586"/>
            <a:ext cx="3931441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dirty="0"/>
              <a:t>STAFF REPORTS</a:t>
            </a:r>
            <a:endParaRPr sz="3600" dirty="0"/>
          </a:p>
        </p:txBody>
      </p:sp>
      <p:sp>
        <p:nvSpPr>
          <p:cNvPr id="248" name="Google Shape;248;p23"/>
          <p:cNvSpPr txBox="1">
            <a:spLocks noGrp="1"/>
          </p:cNvSpPr>
          <p:nvPr>
            <p:ph type="body" idx="1"/>
          </p:nvPr>
        </p:nvSpPr>
        <p:spPr>
          <a:xfrm>
            <a:off x="532028" y="1744668"/>
            <a:ext cx="3703111" cy="395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 smtClean="0"/>
              <a:t>LG (</a:t>
            </a:r>
            <a:r>
              <a:rPr lang="en-US" dirty="0" err="1" smtClean="0"/>
              <a:t>Transpo</a:t>
            </a:r>
            <a:r>
              <a:rPr lang="en-US" dirty="0" smtClean="0"/>
              <a:t>, Supply) </a:t>
            </a:r>
            <a:r>
              <a:rPr lang="en-US" dirty="0"/>
              <a:t>– Lt Clinton Justus</a:t>
            </a:r>
            <a:endParaRPr sz="1650" dirty="0"/>
          </a:p>
          <a:p>
            <a:pPr marL="127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LGM </a:t>
            </a:r>
            <a:r>
              <a:rPr lang="en-US" dirty="0" smtClean="0"/>
              <a:t>–  Lt Col Tom Palmer</a:t>
            </a:r>
            <a:endParaRPr dirty="0"/>
          </a:p>
          <a:p>
            <a:pPr marL="12700" marR="62738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PAO/COM – Lt Col Bryan Emerson  </a:t>
            </a:r>
            <a:endParaRPr dirty="0"/>
          </a:p>
          <a:p>
            <a:pPr marL="12700" marR="62738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IG – </a:t>
            </a:r>
            <a:r>
              <a:rPr lang="en-US" dirty="0" smtClean="0"/>
              <a:t>Lt Col Gene Moyer</a:t>
            </a:r>
            <a:endParaRPr dirty="0"/>
          </a:p>
          <a:p>
            <a:pPr marL="12700" marR="5080" lvl="0" indent="0" algn="l" rtl="0">
              <a:lnSpc>
                <a:spcPct val="200000"/>
              </a:lnSpc>
              <a:spcBef>
                <a:spcPts val="5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Personnel/Prof Dev – Lt Col Al Senese  </a:t>
            </a:r>
            <a:endParaRPr dirty="0"/>
          </a:p>
          <a:p>
            <a:pPr marL="12700" marR="5080" lvl="0" indent="0" algn="l" rtl="0">
              <a:lnSpc>
                <a:spcPct val="200000"/>
              </a:lnSpc>
              <a:spcBef>
                <a:spcPts val="5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HC – Ch, Maj. Kevin E. Bottjen</a:t>
            </a:r>
            <a:endParaRPr dirty="0"/>
          </a:p>
          <a:p>
            <a:pPr marL="12700" lvl="0" indent="0" algn="l" rtl="0">
              <a:lnSpc>
                <a:spcPct val="200000"/>
              </a:lnSpc>
              <a:spcBef>
                <a:spcPts val="5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JAG – Lt Col Stuart Goering</a:t>
            </a:r>
            <a:endParaRPr sz="1650" dirty="0"/>
          </a:p>
          <a:p>
            <a:pPr marL="127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FM – </a:t>
            </a:r>
            <a:r>
              <a:rPr lang="en-US" dirty="0" smtClean="0"/>
              <a:t>Capt </a:t>
            </a:r>
            <a:r>
              <a:rPr lang="en-US" dirty="0"/>
              <a:t>Terry Aldridge</a:t>
            </a:r>
            <a:endParaRPr dirty="0"/>
          </a:p>
        </p:txBody>
      </p:sp>
      <p:sp>
        <p:nvSpPr>
          <p:cNvPr id="249" name="Google Shape;249;p23"/>
          <p:cNvSpPr txBox="1"/>
          <p:nvPr/>
        </p:nvSpPr>
        <p:spPr>
          <a:xfrm>
            <a:off x="5034154" y="1744668"/>
            <a:ext cx="3939026" cy="3951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ES/HSO – Lt Col Sammons</a:t>
            </a:r>
          </a:p>
          <a:p>
            <a:pPr marL="127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AO/Historian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– Lt Mary 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Stella</a:t>
            </a:r>
            <a:endParaRPr lang="en-US" sz="16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508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Diversity/</a:t>
            </a:r>
            <a:r>
              <a:rPr lang="en-US" sz="1600" b="0" i="0" u="none" strike="noStrike" cap="none" dirty="0" err="1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Rec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-Ret -  Lt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Elizabeth Justus  </a:t>
            </a:r>
            <a:endParaRPr lang="en-US" sz="1600" b="0" i="0" u="none" strike="noStrike" cap="none" dirty="0" smtClean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5080" lvl="0">
              <a:lnSpc>
                <a:spcPct val="200000"/>
              </a:lnSpc>
              <a:buSzPts val="1600"/>
            </a:pPr>
            <a:r>
              <a:rPr lang="en-US" sz="16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Development – VACANT</a:t>
            </a:r>
          </a:p>
          <a:p>
            <a:pPr marL="12700" marR="5080" lvl="0">
              <a:lnSpc>
                <a:spcPct val="200000"/>
              </a:lnSpc>
              <a:buSzPts val="1600"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Compliance 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– Col Staats</a:t>
            </a:r>
            <a:endParaRPr sz="16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0" lvl="0" indent="0" algn="l" rtl="0">
              <a:lnSpc>
                <a:spcPct val="2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 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– Capt Burand II</a:t>
            </a:r>
          </a:p>
          <a:p>
            <a:pPr marL="12700" marR="0" lvl="0" indent="0" algn="l" rtl="0">
              <a:lnSpc>
                <a:spcPct val="2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 NCO – VACANT</a:t>
            </a:r>
          </a:p>
          <a:p>
            <a:pPr marL="12700" marR="0" lvl="0" indent="0" algn="l" rtl="0">
              <a:lnSpc>
                <a:spcPct val="2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1676400"/>
          <a:ext cx="8991600" cy="516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3276600"/>
                <a:gridCol w="3124200"/>
              </a:tblGrid>
              <a:tr h="381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SQUADRONS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AK-087 Kodiak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Maintenance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AK-001  Alaska Wing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AK-091 Gateway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 Affairs/Communication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AK-009 Fairbanks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AK-093 Lake Hood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Inspector General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AK-011 Kenai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Bethel Flight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Administration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AK-015 Polaris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Homer Flight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AK-017 Arcturus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WING  STAFF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Cyber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Security</a:t>
                      </a:r>
                      <a:endParaRPr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AK-022 Southeast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AKWG/CV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Chaplain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AK-027 Delta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Chief of Staff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Judge Advocate General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AK-068 Bristol Bay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Operations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Finance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AK-071 Eielson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Cadet Programs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Diversity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AK-072 Valdez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Aerospace Education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Compliance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AK-076 Birchwood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Personnel/Education/Training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Safety</a:t>
                      </a:r>
                      <a:endParaRPr lang="en-US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AK-085 Tok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Logistics/Transportation/Supply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Wing Administrator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Historian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CAP-USAF/ROD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Google Shape;75;p2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17931" y="198660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5;p1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366926" y="252446"/>
            <a:ext cx="1309116" cy="14508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828800" y="3810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000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ROLL  CALL</a:t>
            </a:r>
            <a:endParaRPr lang="en-US" sz="4000" b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7683" y="134117"/>
            <a:ext cx="1309116" cy="145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931" y="13411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4"/>
          <p:cNvSpPr txBox="1">
            <a:spLocks noGrp="1"/>
          </p:cNvSpPr>
          <p:nvPr>
            <p:ph type="title"/>
          </p:nvPr>
        </p:nvSpPr>
        <p:spPr>
          <a:xfrm>
            <a:off x="3472115" y="606297"/>
            <a:ext cx="2308225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498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dirty="0" smtClean="0"/>
              <a:t>SAFETY</a:t>
            </a:r>
            <a:endParaRPr sz="3600" dirty="0"/>
          </a:p>
        </p:txBody>
      </p:sp>
      <p:sp>
        <p:nvSpPr>
          <p:cNvPr id="257" name="Google Shape;257;p24"/>
          <p:cNvSpPr txBox="1"/>
          <p:nvPr/>
        </p:nvSpPr>
        <p:spPr>
          <a:xfrm>
            <a:off x="606080" y="3048373"/>
            <a:ext cx="8290531" cy="44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E84B21"/>
                </a:solidFill>
                <a:latin typeface="Arial"/>
                <a:ea typeface="Arial"/>
                <a:cs typeface="Arial"/>
                <a:sym typeface="Arial"/>
              </a:rPr>
              <a:t>Safety sign in link for Attendance </a:t>
            </a:r>
            <a:r>
              <a:rPr lang="en-US" sz="2800" b="0" i="0" u="none" strike="noStrike" cap="none" dirty="0" smtClean="0">
                <a:solidFill>
                  <a:srgbClr val="E84B21"/>
                </a:solidFill>
                <a:latin typeface="Arial"/>
                <a:ea typeface="Arial"/>
                <a:cs typeface="Arial"/>
                <a:sym typeface="Arial"/>
              </a:rPr>
              <a:t>Credit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4565" y="3593056"/>
            <a:ext cx="4367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http://apps1.akwg.cap.gov/meeting_attendance.php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"/>
          <p:cNvSpPr txBox="1">
            <a:spLocks noGrp="1"/>
          </p:cNvSpPr>
          <p:nvPr>
            <p:ph type="title"/>
          </p:nvPr>
        </p:nvSpPr>
        <p:spPr>
          <a:xfrm>
            <a:off x="3217546" y="606297"/>
            <a:ext cx="2817495" cy="997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587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dirty="0"/>
              <a:t>CAP-USAF</a:t>
            </a:r>
            <a:endParaRPr sz="3600" dirty="0"/>
          </a:p>
          <a:p>
            <a:pPr marL="12700" lvl="0" indent="0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SzPts val="1400"/>
              <a:buNone/>
            </a:pPr>
            <a:r>
              <a:rPr lang="en-US" sz="2800" dirty="0"/>
              <a:t>Lt Col Nate Healy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6"/>
          <p:cNvSpPr txBox="1">
            <a:spLocks noGrp="1"/>
          </p:cNvSpPr>
          <p:nvPr>
            <p:ph type="title"/>
          </p:nvPr>
        </p:nvSpPr>
        <p:spPr>
          <a:xfrm>
            <a:off x="1907090" y="2310207"/>
            <a:ext cx="5160011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dirty="0"/>
              <a:t>COMMENTS &amp; QUESTIONS</a:t>
            </a:r>
            <a:endParaRPr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606830" y="3652378"/>
            <a:ext cx="56189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b="1" dirty="0" smtClean="0"/>
          </a:p>
          <a:p>
            <a:pPr algn="ctr"/>
            <a:r>
              <a:rPr lang="en-US" sz="2400" b="1" dirty="0" smtClean="0"/>
              <a:t>Save the date 6, 7, 8 Oct 2023</a:t>
            </a:r>
          </a:p>
          <a:p>
            <a:pPr algn="ctr"/>
            <a:r>
              <a:rPr lang="en-US" sz="2400" b="1" dirty="0" smtClean="0"/>
              <a:t>Wing Conference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931" y="13411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"/>
          <p:cNvSpPr txBox="1"/>
          <p:nvPr/>
        </p:nvSpPr>
        <p:spPr>
          <a:xfrm>
            <a:off x="952500" y="404413"/>
            <a:ext cx="7239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PLEDGE OF ALLEGIANCE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 txBox="1"/>
          <p:nvPr/>
        </p:nvSpPr>
        <p:spPr>
          <a:xfrm>
            <a:off x="577645" y="3340509"/>
            <a:ext cx="7239000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pledge allegiance to the Flag of the United States of America, and to the Republic for which it stands, one Nation under God, indivisible, with liberty and justice for all.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7683" y="134117"/>
            <a:ext cx="1309116" cy="145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" descr="On July 4th, remember American flag doesn't just belong to conservativ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82367" y="1321005"/>
            <a:ext cx="5202851" cy="1859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7683" y="134117"/>
            <a:ext cx="1309116" cy="145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931" y="13411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4"/>
          <p:cNvSpPr txBox="1"/>
          <p:nvPr/>
        </p:nvSpPr>
        <p:spPr>
          <a:xfrm>
            <a:off x="436034" y="1579626"/>
            <a:ext cx="8625205" cy="507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rebuchet MS"/>
              <a:buAutoNum type="arabicPeriod"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Ensure the Health &amp; Safety of All Members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An Inclusive, Diverse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Organization Fostering Our Core Values Within A Culture of Compliance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endParaRPr sz="185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AutoNum type="arabicPeriod" startAt="2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 Impact of All Unit-Level Fundraising; Pursue Grants At Every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Level</a:t>
            </a:r>
          </a:p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AutoNum type="arabicPeriod" startAt="2"/>
            </a:pPr>
            <a:endParaRPr sz="185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Enhance Recruiting, On-Boarding &amp; Retention In Order to Develop Every</a:t>
            </a:r>
            <a:endParaRPr dirty="0"/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Member (and Build Our Organization’s Future) via Effective Mentoring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endParaRPr sz="185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10287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AutoNum type="arabicPeriod" startAt="4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Ensure CC’s Have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SCC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&amp; Units Increase Their Mission Capability By Growing ICS,  Aircrew and Ground Team Personnel by 25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%</a:t>
            </a:r>
          </a:p>
          <a:p>
            <a:pPr marL="355600" marR="10287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AutoNum type="arabicPeriod" startAt="4"/>
            </a:pPr>
            <a:endParaRPr sz="185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587375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 startAt="4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Ensure All CC’s With Cadets Have Completed TLC; 80% Meet QCUA</a:t>
            </a:r>
            <a:endParaRPr dirty="0"/>
          </a:p>
          <a:p>
            <a:pPr marL="12700" marR="58737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Criteria;  Exceed PCR O-Flt Goals; Increase Cadet Flt &amp; ES Training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endParaRPr sz="185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6.  Continue AE Internal Development &amp; External Outreach Programs With A Focus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On AEX/STEM Enrollment/Completion (All Units Complete 1 in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FY22)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None/>
            </a:pPr>
            <a:endParaRPr sz="185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AutoNum type="arabicPeriod" startAt="7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Expand Partnerships with USCG, USCG Aux, NG/ANG, SOA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3" name="Google Shape;93;p4"/>
          <p:cNvSpPr txBox="1">
            <a:spLocks noGrp="1"/>
          </p:cNvSpPr>
          <p:nvPr>
            <p:ph type="title"/>
          </p:nvPr>
        </p:nvSpPr>
        <p:spPr>
          <a:xfrm>
            <a:off x="1734720" y="163962"/>
            <a:ext cx="5643151" cy="102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853439" marR="5080" lvl="0" indent="-841375" algn="l" rtl="0">
              <a:lnSpc>
                <a:spcPct val="1179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b="1" dirty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AKWG/CC’s Seven (Strategic)  Priorities </a:t>
            </a:r>
            <a:r>
              <a:rPr lang="en-US" sz="2800" b="1" dirty="0" smtClean="0">
                <a:solidFill>
                  <a:srgbClr val="000066"/>
                </a:solidFill>
                <a:latin typeface="Arial"/>
                <a:ea typeface="Arial"/>
                <a:cs typeface="Arial"/>
                <a:sym typeface="Arial"/>
              </a:rPr>
              <a:t>2022-2023</a:t>
            </a: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7683" y="134117"/>
            <a:ext cx="1309116" cy="145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931" y="13411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5"/>
          <p:cNvSpPr txBox="1">
            <a:spLocks noGrp="1"/>
          </p:cNvSpPr>
          <p:nvPr>
            <p:ph type="title"/>
          </p:nvPr>
        </p:nvSpPr>
        <p:spPr>
          <a:xfrm>
            <a:off x="2432177" y="606297"/>
            <a:ext cx="4374037" cy="5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600" dirty="0"/>
              <a:t>CC’s UPDATE</a:t>
            </a:r>
            <a:endParaRPr sz="3600" dirty="0"/>
          </a:p>
        </p:txBody>
      </p:sp>
      <p:sp>
        <p:nvSpPr>
          <p:cNvPr id="101" name="Google Shape;101;p5"/>
          <p:cNvSpPr txBox="1"/>
          <p:nvPr/>
        </p:nvSpPr>
        <p:spPr>
          <a:xfrm>
            <a:off x="324118" y="1990165"/>
            <a:ext cx="8465400" cy="390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3556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AEE"/>
              </a:buClr>
              <a:buSzPts val="1450"/>
              <a:buFont typeface="Noto Sans Symbols"/>
              <a:buChar char="►"/>
            </a:pPr>
            <a:r>
              <a:rPr lang="en-US" sz="1800" b="1" i="0" u="none" strike="noStrike" cap="none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Recurring </a:t>
            </a:r>
            <a:r>
              <a:rPr lang="en-US" sz="1800" b="1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Compliance Guidance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     - Unit CCs Required to Upload Compliance Documents 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By End of January  </a:t>
            </a:r>
            <a:endParaRPr sz="1800" b="0" i="0" u="none" strike="noStrike" cap="none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     each year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     - Staff Directorates Required to </a:t>
            </a:r>
            <a:r>
              <a:rPr lang="en-US" sz="1800" b="1" i="0" u="none" strike="noStrike" cap="none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complete Compliance </a:t>
            </a:r>
            <a:r>
              <a:rPr lang="en-US" sz="1800" b="1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Documents </a:t>
            </a:r>
            <a:r>
              <a:rPr lang="en-US" sz="1800" b="0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By End of </a:t>
            </a:r>
            <a:endParaRPr sz="1800" b="0" i="0" u="none" strike="noStrike" cap="none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     January and By the End of July Each </a:t>
            </a:r>
            <a:r>
              <a:rPr lang="en-US" sz="1800" b="0" i="0" u="none" strike="noStrike" cap="none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year, and send to </a:t>
            </a:r>
            <a:r>
              <a:rPr lang="en-US" sz="1800" b="0" i="0" u="none" strike="noStrike" cap="none" dirty="0" smtClean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CAP Admin Officer ??</a:t>
            </a:r>
          </a:p>
          <a:p>
            <a:pPr marL="12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100" dirty="0" smtClean="0">
              <a:solidFill>
                <a:srgbClr val="404040"/>
              </a:solidFill>
              <a:latin typeface="Trebuchet MS"/>
              <a:sym typeface="Trebuchet MS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CAEE"/>
              </a:buClr>
              <a:buSzPts val="1450"/>
              <a:buFont typeface="Noto Sans Symbols"/>
              <a:buChar char="►"/>
              <a:tabLst/>
              <a:defRPr/>
            </a:pPr>
            <a:r>
              <a:rPr lang="en-US" sz="1800" b="1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To Remind: Consider Working In “Core Values for Senior Members”      CAPP 80-3 In This Quarter’s Training plan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CAEE"/>
              </a:buClr>
              <a:buSzPts val="1450"/>
              <a:buFont typeface="Noto Sans Symbols"/>
              <a:buChar char="►"/>
              <a:tabLst/>
              <a:defRPr/>
            </a:pPr>
            <a:endParaRPr lang="en-US" sz="1200" b="1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CAEE"/>
              </a:buClr>
              <a:buSzPts val="1450"/>
              <a:buFont typeface="Noto Sans Symbols"/>
              <a:buChar char="►"/>
              <a:tabLst/>
              <a:defRPr/>
            </a:pPr>
            <a:r>
              <a:rPr lang="en-US" sz="180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Please Invite </a:t>
            </a:r>
            <a:r>
              <a:rPr lang="en-US" sz="1800" b="1" dirty="0" smtClean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Members </a:t>
            </a:r>
            <a:r>
              <a:rPr lang="en-US" sz="180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to Consider Filling AKWG Staff Vacancies </a:t>
            </a:r>
          </a:p>
          <a:p>
            <a:pPr marL="12700" marR="508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CAEE"/>
              </a:buClr>
              <a:buSzPts val="1450"/>
              <a:tabLst/>
              <a:defRPr/>
            </a:pPr>
            <a:r>
              <a:rPr lang="en-US" sz="1800" b="1" dirty="0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rPr>
              <a:t>     (See AKWG Homepage or 13 Oct 21 eMail or Details )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CAEE"/>
              </a:buClr>
              <a:buSzPts val="1450"/>
              <a:buFont typeface="Noto Sans Symbols"/>
              <a:buChar char="►"/>
              <a:tabLst/>
              <a:defRPr/>
            </a:pPr>
            <a:endParaRPr lang="en-US" sz="1200" b="1" dirty="0">
              <a:solidFill>
                <a:srgbClr val="40404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CAEE"/>
              </a:buClr>
              <a:buSzPts val="1450"/>
              <a:buFont typeface="Noto Sans Symbols"/>
              <a:buChar char="►"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Arial"/>
              <a:cs typeface="Arial"/>
              <a:sym typeface="Trebuchet MS"/>
            </a:endParaRPr>
          </a:p>
          <a:p>
            <a:pPr marL="127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642369" y="6203710"/>
            <a:ext cx="7823200" cy="487308"/>
          </a:xfrm>
          <a:custGeom>
            <a:avLst/>
            <a:gdLst/>
            <a:ahLst/>
            <a:cxnLst/>
            <a:rect l="l" t="t" r="r" b="b"/>
            <a:pathLst>
              <a:path w="7823200" h="977265" extrusionOk="0">
                <a:moveTo>
                  <a:pt x="7822692" y="0"/>
                </a:moveTo>
                <a:lnTo>
                  <a:pt x="0" y="0"/>
                </a:lnTo>
                <a:lnTo>
                  <a:pt x="0" y="976883"/>
                </a:lnTo>
                <a:lnTo>
                  <a:pt x="7822692" y="976883"/>
                </a:lnTo>
                <a:lnTo>
                  <a:pt x="78226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"/>
          <p:cNvSpPr txBox="1">
            <a:spLocks noGrp="1"/>
          </p:cNvSpPr>
          <p:nvPr>
            <p:ph type="title"/>
          </p:nvPr>
        </p:nvSpPr>
        <p:spPr>
          <a:xfrm>
            <a:off x="1828801" y="686174"/>
            <a:ext cx="541020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AKWG POSITION VACANCIES</a:t>
            </a:r>
            <a:br>
              <a:rPr lang="en-US" dirty="0"/>
            </a:br>
            <a:endParaRPr dirty="0"/>
          </a:p>
        </p:txBody>
      </p:sp>
      <p:pic>
        <p:nvPicPr>
          <p:cNvPr id="221" name="Google Shape;2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932" y="134111"/>
            <a:ext cx="13716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222" name="Google Shape;22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7683" y="134117"/>
            <a:ext cx="1309116" cy="1450847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0"/>
          <p:cNvSpPr txBox="1">
            <a:spLocks noGrp="1"/>
          </p:cNvSpPr>
          <p:nvPr>
            <p:ph type="body" idx="1"/>
          </p:nvPr>
        </p:nvSpPr>
        <p:spPr>
          <a:xfrm>
            <a:off x="1045347" y="1519707"/>
            <a:ext cx="7321500" cy="449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/>
            <a:r>
              <a:rPr lang="en-US" sz="2000" dirty="0" smtClean="0"/>
              <a:t>The following Wing Command &amp; Staff Positions are vacant and accepting applications from Alaska Wing members:</a:t>
            </a:r>
          </a:p>
          <a:p>
            <a:pPr marL="0" lvl="0" indent="0"/>
            <a:endParaRPr lang="en-US" sz="2000" dirty="0" smtClean="0"/>
          </a:p>
          <a:p>
            <a:pPr marL="0" lvl="0" indent="0"/>
            <a:r>
              <a:rPr lang="en-US" sz="2000" dirty="0" smtClean="0"/>
              <a:t>Commander, AK-93 (Lake Hood)</a:t>
            </a:r>
          </a:p>
          <a:p>
            <a:pPr marL="0" lvl="0" indent="0"/>
            <a:r>
              <a:rPr lang="en-US" sz="2000" dirty="0" smtClean="0"/>
              <a:t>Public Affairs, Assistant – Social Media</a:t>
            </a:r>
          </a:p>
          <a:p>
            <a:pPr marL="0" lvl="0" indent="0"/>
            <a:r>
              <a:rPr lang="en-US" sz="2000" dirty="0" smtClean="0"/>
              <a:t>Supply Officer</a:t>
            </a:r>
          </a:p>
          <a:p>
            <a:pPr marL="0" lvl="0" indent="0"/>
            <a:r>
              <a:rPr lang="en-US" sz="2000" dirty="0" smtClean="0"/>
              <a:t>Development Officer</a:t>
            </a:r>
          </a:p>
          <a:p>
            <a:pPr marL="0" lvl="0" indent="0"/>
            <a:r>
              <a:rPr lang="en-US" sz="2000" dirty="0" smtClean="0"/>
              <a:t>Wing NCO Advisor</a:t>
            </a:r>
          </a:p>
          <a:p>
            <a:pPr marL="0" lvl="0" indent="0"/>
            <a:r>
              <a:rPr lang="en-US" sz="2000" dirty="0" smtClean="0"/>
              <a:t>Command NCO</a:t>
            </a:r>
          </a:p>
          <a:p>
            <a:pPr marL="0" lvl="0" indent="0"/>
            <a:endParaRPr lang="en-US" sz="2000" dirty="0" smtClean="0"/>
          </a:p>
          <a:p>
            <a:pPr marL="0" lvl="0" indent="0"/>
            <a:r>
              <a:rPr lang="en-US" sz="2000" dirty="0" smtClean="0"/>
              <a:t>Interested members are encouraged to review CAPP 30-1 for job descriptions, and then apply by submitting their Resume and Letter of Intent via email to CC Colonel Kevin McClure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99808" y="372161"/>
            <a:ext cx="4893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SUI DUE DATES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167" y="1595437"/>
            <a:ext cx="7768475" cy="518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073" y="1272210"/>
            <a:ext cx="8420358" cy="4830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" name="Google Shape;10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7683" y="134117"/>
            <a:ext cx="1309116" cy="145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7931" y="13411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7"/>
          <p:cNvSpPr txBox="1">
            <a:spLocks noGrp="1"/>
          </p:cNvSpPr>
          <p:nvPr>
            <p:ph type="title"/>
          </p:nvPr>
        </p:nvSpPr>
        <p:spPr>
          <a:xfrm>
            <a:off x="2209800" y="562804"/>
            <a:ext cx="4495800" cy="44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dirty="0"/>
              <a:t>Wing Metrics: Membership</a:t>
            </a:r>
            <a:endParaRPr sz="2800" dirty="0"/>
          </a:p>
        </p:txBody>
      </p:sp>
      <p:sp>
        <p:nvSpPr>
          <p:cNvPr id="111" name="Google Shape;111;p7"/>
          <p:cNvSpPr txBox="1"/>
          <p:nvPr/>
        </p:nvSpPr>
        <p:spPr>
          <a:xfrm>
            <a:off x="718792" y="6140276"/>
            <a:ext cx="7723990" cy="666208"/>
          </a:xfrm>
          <a:prstGeom prst="rect">
            <a:avLst/>
          </a:prstGeom>
          <a:noFill/>
          <a:ln w="19800" cap="flat" cmpd="sng">
            <a:solidFill>
              <a:srgbClr val="001F5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111125" rIns="0" bIns="0" anchor="t" anchorCtr="0">
            <a:spAutoFit/>
          </a:bodyPr>
          <a:lstStyle/>
          <a:p>
            <a:pPr marL="157480" marR="151130" lvl="0" indent="52895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OVERALL, LEVELING OFF;  CONT INCR IN CADETS – </a:t>
            </a:r>
            <a:r>
              <a:rPr lang="en-US" sz="180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MAKE SURE YOU ARE TAKING CARE OF YOUR CURRENT CADETS</a:t>
            </a:r>
            <a:endParaRPr sz="18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934" y="1431234"/>
            <a:ext cx="9139965" cy="474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" name="Google Shape;11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77683" y="134117"/>
            <a:ext cx="1309116" cy="1450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7931" y="134112"/>
            <a:ext cx="13716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8"/>
          <p:cNvSpPr txBox="1">
            <a:spLocks noGrp="1"/>
          </p:cNvSpPr>
          <p:nvPr>
            <p:ph type="title"/>
          </p:nvPr>
        </p:nvSpPr>
        <p:spPr>
          <a:xfrm>
            <a:off x="2133279" y="560070"/>
            <a:ext cx="4594225" cy="444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800" dirty="0"/>
              <a:t>Wing Metrics: Operations</a:t>
            </a:r>
            <a:endParaRPr dirty="0"/>
          </a:p>
        </p:txBody>
      </p:sp>
      <p:sp>
        <p:nvSpPr>
          <p:cNvPr id="120" name="Google Shape;120;p8"/>
          <p:cNvSpPr/>
          <p:nvPr/>
        </p:nvSpPr>
        <p:spPr>
          <a:xfrm>
            <a:off x="1868199" y="6118860"/>
            <a:ext cx="5034280" cy="739140"/>
          </a:xfrm>
          <a:custGeom>
            <a:avLst/>
            <a:gdLst/>
            <a:ahLst/>
            <a:cxnLst/>
            <a:rect l="l" t="t" r="r" b="b"/>
            <a:pathLst>
              <a:path w="5034280" h="739140" extrusionOk="0">
                <a:moveTo>
                  <a:pt x="5033772" y="0"/>
                </a:moveTo>
                <a:lnTo>
                  <a:pt x="0" y="0"/>
                </a:lnTo>
                <a:lnTo>
                  <a:pt x="0" y="739139"/>
                </a:lnTo>
                <a:lnTo>
                  <a:pt x="5033772" y="739139"/>
                </a:lnTo>
                <a:lnTo>
                  <a:pt x="5033772" y="0"/>
                </a:lnTo>
                <a:close/>
              </a:path>
            </a:pathLst>
          </a:custGeom>
          <a:solidFill>
            <a:srgbClr val="BEEAF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8"/>
          <p:cNvSpPr txBox="1"/>
          <p:nvPr/>
        </p:nvSpPr>
        <p:spPr>
          <a:xfrm>
            <a:off x="1906835" y="6207615"/>
            <a:ext cx="5034280" cy="58347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0" tIns="9015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INCREASE IN HRS &amp; INSTRUCTORS, NEED MORE</a:t>
            </a:r>
            <a:endParaRPr sz="16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MP’s &amp; VFR PILOTS AND O’FLTS!</a:t>
            </a:r>
            <a:endParaRPr sz="1600" b="0" i="0" u="none" strike="noStrike" cap="none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yperlink Col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MC2003_Template (adjusted)">
  <a:themeElements>
    <a:clrScheme name="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2A82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MC2003_Template (adjusted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MC2003_Template (adjusted) 1">
        <a:dk1>
          <a:srgbClr val="000066"/>
        </a:dk1>
        <a:lt1>
          <a:srgbClr val="FFFFFF"/>
        </a:lt1>
        <a:dk2>
          <a:srgbClr val="000066"/>
        </a:dk2>
        <a:lt2>
          <a:srgbClr val="111111"/>
        </a:lt2>
        <a:accent1>
          <a:srgbClr val="00FF00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FFAA"/>
        </a:accent5>
        <a:accent6>
          <a:srgbClr val="2D2DB9"/>
        </a:accent6>
        <a:hlink>
          <a:srgbClr val="0099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57405</TotalTime>
  <Words>951</Words>
  <Application>Microsoft Office PowerPoint</Application>
  <PresentationFormat>On-screen Show (4:3)</PresentationFormat>
  <Paragraphs>174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Facet</vt:lpstr>
      <vt:lpstr>3_Office Theme</vt:lpstr>
      <vt:lpstr>AMC2003_Template (adjusted)</vt:lpstr>
      <vt:lpstr>Slide 1</vt:lpstr>
      <vt:lpstr>Slide 2</vt:lpstr>
      <vt:lpstr>Slide 3</vt:lpstr>
      <vt:lpstr>AKWG/CC’s Seven (Strategic)  Priorities 2022-2023</vt:lpstr>
      <vt:lpstr>CC’s UPDATE</vt:lpstr>
      <vt:lpstr>AKWG POSITION VACANCIES </vt:lpstr>
      <vt:lpstr>Slide 7</vt:lpstr>
      <vt:lpstr>Wing Metrics: Membership</vt:lpstr>
      <vt:lpstr>Wing Metrics: Operations</vt:lpstr>
      <vt:lpstr>Aircraft Maintenance Status</vt:lpstr>
      <vt:lpstr>Wing Metrics: Aerospace Education</vt:lpstr>
      <vt:lpstr>Wing Metrics: Cadet Programs</vt:lpstr>
      <vt:lpstr>CADET PROGRAMS AKWG/DCP, Capt Karen Padgett</vt:lpstr>
      <vt:lpstr>CADET PROGRAMS AKWG/DCP, Capt Karen Padgett</vt:lpstr>
      <vt:lpstr>CADET PROGRAMS</vt:lpstr>
      <vt:lpstr>Slide 16</vt:lpstr>
      <vt:lpstr>SQUADRON CCs REPORT</vt:lpstr>
      <vt:lpstr>Slide 18</vt:lpstr>
      <vt:lpstr>STAFF REPORTS</vt:lpstr>
      <vt:lpstr>SAFETY</vt:lpstr>
      <vt:lpstr>CAP-USAF Lt Col Nate Healy</vt:lpstr>
      <vt:lpstr>COMMENTS &amp;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Kevin McClure</dc:creator>
  <cp:lastModifiedBy>mary@woodybean.net</cp:lastModifiedBy>
  <cp:revision>364</cp:revision>
  <dcterms:created xsi:type="dcterms:W3CDTF">2021-05-29T20:43:06Z</dcterms:created>
  <dcterms:modified xsi:type="dcterms:W3CDTF">2023-08-03T18:34:34Z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2021-05-29T00:00:00Z</vt:filetime>
  </property>
</Properties>
</file>