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4"/>
  </p:sldMasterIdLst>
  <p:notesMasterIdLst>
    <p:notesMasterId r:id="rId66"/>
  </p:notesMasterIdLst>
  <p:sldIdLst>
    <p:sldId id="256" r:id="rId5"/>
    <p:sldId id="316" r:id="rId6"/>
    <p:sldId id="264" r:id="rId7"/>
    <p:sldId id="265" r:id="rId8"/>
    <p:sldId id="368" r:id="rId9"/>
    <p:sldId id="266" r:id="rId10"/>
    <p:sldId id="336" r:id="rId11"/>
    <p:sldId id="369" r:id="rId12"/>
    <p:sldId id="356" r:id="rId13"/>
    <p:sldId id="376" r:id="rId14"/>
    <p:sldId id="338" r:id="rId15"/>
    <p:sldId id="359" r:id="rId16"/>
    <p:sldId id="360" r:id="rId17"/>
    <p:sldId id="282" r:id="rId18"/>
    <p:sldId id="341" r:id="rId19"/>
    <p:sldId id="328" r:id="rId20"/>
    <p:sldId id="340" r:id="rId21"/>
    <p:sldId id="370" r:id="rId22"/>
    <p:sldId id="257" r:id="rId23"/>
    <p:sldId id="343" r:id="rId24"/>
    <p:sldId id="375" r:id="rId25"/>
    <p:sldId id="371" r:id="rId26"/>
    <p:sldId id="361" r:id="rId27"/>
    <p:sldId id="267" r:id="rId28"/>
    <p:sldId id="306" r:id="rId29"/>
    <p:sldId id="372" r:id="rId30"/>
    <p:sldId id="363" r:id="rId31"/>
    <p:sldId id="261" r:id="rId32"/>
    <p:sldId id="381" r:id="rId33"/>
    <p:sldId id="344" r:id="rId34"/>
    <p:sldId id="271" r:id="rId35"/>
    <p:sldId id="373" r:id="rId36"/>
    <p:sldId id="364" r:id="rId37"/>
    <p:sldId id="380" r:id="rId38"/>
    <p:sldId id="357" r:id="rId39"/>
    <p:sldId id="308" r:id="rId40"/>
    <p:sldId id="351" r:id="rId41"/>
    <p:sldId id="309" r:id="rId42"/>
    <p:sldId id="279" r:id="rId43"/>
    <p:sldId id="277" r:id="rId44"/>
    <p:sldId id="365" r:id="rId45"/>
    <p:sldId id="258" r:id="rId46"/>
    <p:sldId id="339" r:id="rId47"/>
    <p:sldId id="366" r:id="rId48"/>
    <p:sldId id="292" r:id="rId49"/>
    <p:sldId id="352" r:id="rId50"/>
    <p:sldId id="358" r:id="rId51"/>
    <p:sldId id="379" r:id="rId52"/>
    <p:sldId id="334" r:id="rId53"/>
    <p:sldId id="367" r:id="rId54"/>
    <p:sldId id="349" r:id="rId55"/>
    <p:sldId id="303" r:id="rId56"/>
    <p:sldId id="348" r:id="rId57"/>
    <p:sldId id="346" r:id="rId58"/>
    <p:sldId id="355" r:id="rId59"/>
    <p:sldId id="345" r:id="rId60"/>
    <p:sldId id="304" r:id="rId61"/>
    <p:sldId id="378" r:id="rId62"/>
    <p:sldId id="353" r:id="rId63"/>
    <p:sldId id="311" r:id="rId64"/>
    <p:sldId id="354"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2DD1"/>
    <a:srgbClr val="FCF600"/>
    <a:srgbClr val="0F3C4F"/>
    <a:srgbClr val="11465E"/>
    <a:srgbClr val="124861"/>
    <a:srgbClr val="C2C1BC"/>
    <a:srgbClr val="BAB9B5"/>
    <a:srgbClr val="D4D3CE"/>
    <a:srgbClr val="CACBC5"/>
    <a:srgbClr val="A4A3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4658" autoAdjust="0"/>
  </p:normalViewPr>
  <p:slideViewPr>
    <p:cSldViewPr snapToGrid="0">
      <p:cViewPr varScale="1">
        <p:scale>
          <a:sx n="85" d="100"/>
          <a:sy n="85" d="100"/>
        </p:scale>
        <p:origin x="605"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59074"/>
          </a:xfrm>
          <a:prstGeom prst="rect">
            <a:avLst/>
          </a:prstGeom>
        </p:spPr>
        <p:txBody>
          <a:bodyPr vert="horz" lIns="89730" tIns="44865" rIns="89730" bIns="44865" rtlCol="0"/>
          <a:lstStyle>
            <a:lvl1pPr algn="l">
              <a:defRPr sz="1200"/>
            </a:lvl1pPr>
          </a:lstStyle>
          <a:p>
            <a:endParaRPr lang="en-US" dirty="0"/>
          </a:p>
        </p:txBody>
      </p:sp>
      <p:sp>
        <p:nvSpPr>
          <p:cNvPr id="3" name="Date Placeholder 2"/>
          <p:cNvSpPr>
            <a:spLocks noGrp="1"/>
          </p:cNvSpPr>
          <p:nvPr>
            <p:ph type="dt" idx="1"/>
          </p:nvPr>
        </p:nvSpPr>
        <p:spPr>
          <a:xfrm>
            <a:off x="3884027" y="0"/>
            <a:ext cx="2972421" cy="459074"/>
          </a:xfrm>
          <a:prstGeom prst="rect">
            <a:avLst/>
          </a:prstGeom>
        </p:spPr>
        <p:txBody>
          <a:bodyPr vert="horz" lIns="89730" tIns="44865" rIns="89730" bIns="44865" rtlCol="0"/>
          <a:lstStyle>
            <a:lvl1pPr algn="r">
              <a:defRPr sz="1200"/>
            </a:lvl1pPr>
          </a:lstStyle>
          <a:p>
            <a:fld id="{C5A1215D-F84F-4402-9F42-24B825C61399}" type="datetimeFigureOut">
              <a:rPr lang="en-US" smtClean="0"/>
              <a:t>10/6/2023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89730" tIns="44865" rIns="89730" bIns="44865" rtlCol="0" anchor="ctr"/>
          <a:lstStyle/>
          <a:p>
            <a:endParaRPr lang="en-US" dirty="0"/>
          </a:p>
        </p:txBody>
      </p:sp>
      <p:sp>
        <p:nvSpPr>
          <p:cNvPr id="5" name="Notes Placeholder 4"/>
          <p:cNvSpPr>
            <a:spLocks noGrp="1"/>
          </p:cNvSpPr>
          <p:nvPr>
            <p:ph type="body" sz="quarter" idx="3"/>
          </p:nvPr>
        </p:nvSpPr>
        <p:spPr>
          <a:xfrm>
            <a:off x="686421" y="4400238"/>
            <a:ext cx="5485158" cy="3600762"/>
          </a:xfrm>
          <a:prstGeom prst="rect">
            <a:avLst/>
          </a:prstGeom>
        </p:spPr>
        <p:txBody>
          <a:bodyPr vert="horz" lIns="89730" tIns="44865" rIns="89730" bIns="4486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684927"/>
            <a:ext cx="2972421" cy="459074"/>
          </a:xfrm>
          <a:prstGeom prst="rect">
            <a:avLst/>
          </a:prstGeom>
        </p:spPr>
        <p:txBody>
          <a:bodyPr vert="horz" lIns="89730" tIns="44865" rIns="89730" bIns="4486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027" y="8684927"/>
            <a:ext cx="2972421" cy="459074"/>
          </a:xfrm>
          <a:prstGeom prst="rect">
            <a:avLst/>
          </a:prstGeom>
        </p:spPr>
        <p:txBody>
          <a:bodyPr vert="horz" lIns="89730" tIns="44865" rIns="89730" bIns="44865" rtlCol="0" anchor="b"/>
          <a:lstStyle>
            <a:lvl1pPr algn="r">
              <a:defRPr sz="1200"/>
            </a:lvl1pPr>
          </a:lstStyle>
          <a:p>
            <a:fld id="{B1B897CF-02BA-4EFE-BC4E-FC6105C77871}" type="slidenum">
              <a:rPr lang="en-US" smtClean="0"/>
              <a:t>‹#›</a:t>
            </a:fld>
            <a:endParaRPr lang="en-US" dirty="0"/>
          </a:p>
        </p:txBody>
      </p:sp>
    </p:spTree>
    <p:extLst>
      <p:ext uri="{BB962C8B-B14F-4D97-AF65-F5344CB8AC3E}">
        <p14:creationId xmlns:p14="http://schemas.microsoft.com/office/powerpoint/2010/main" val="3274668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B897CF-02BA-4EFE-BC4E-FC6105C77871}" type="slidenum">
              <a:rPr lang="en-US" smtClean="0"/>
              <a:t>4</a:t>
            </a:fld>
            <a:endParaRPr lang="en-US" dirty="0"/>
          </a:p>
        </p:txBody>
      </p:sp>
    </p:spTree>
    <p:extLst>
      <p:ext uri="{BB962C8B-B14F-4D97-AF65-F5344CB8AC3E}">
        <p14:creationId xmlns:p14="http://schemas.microsoft.com/office/powerpoint/2010/main" val="2283360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B897CF-02BA-4EFE-BC4E-FC6105C77871}" type="slidenum">
              <a:rPr lang="en-US" smtClean="0"/>
              <a:t>11</a:t>
            </a:fld>
            <a:endParaRPr lang="en-US" dirty="0"/>
          </a:p>
        </p:txBody>
      </p:sp>
    </p:spTree>
    <p:extLst>
      <p:ext uri="{BB962C8B-B14F-4D97-AF65-F5344CB8AC3E}">
        <p14:creationId xmlns:p14="http://schemas.microsoft.com/office/powerpoint/2010/main" val="2034253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B897CF-02BA-4EFE-BC4E-FC6105C77871}" type="slidenum">
              <a:rPr lang="en-US" smtClean="0"/>
              <a:t>14</a:t>
            </a:fld>
            <a:endParaRPr lang="en-US" dirty="0"/>
          </a:p>
        </p:txBody>
      </p:sp>
    </p:spTree>
    <p:extLst>
      <p:ext uri="{BB962C8B-B14F-4D97-AF65-F5344CB8AC3E}">
        <p14:creationId xmlns:p14="http://schemas.microsoft.com/office/powerpoint/2010/main" val="1173895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B897CF-02BA-4EFE-BC4E-FC6105C77871}" type="slidenum">
              <a:rPr lang="en-US" smtClean="0"/>
              <a:t>18</a:t>
            </a:fld>
            <a:endParaRPr lang="en-US" dirty="0"/>
          </a:p>
        </p:txBody>
      </p:sp>
    </p:spTree>
    <p:extLst>
      <p:ext uri="{BB962C8B-B14F-4D97-AF65-F5344CB8AC3E}">
        <p14:creationId xmlns:p14="http://schemas.microsoft.com/office/powerpoint/2010/main" val="2908086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B897CF-02BA-4EFE-BC4E-FC6105C77871}" type="slidenum">
              <a:rPr lang="en-US" smtClean="0"/>
              <a:t>22</a:t>
            </a:fld>
            <a:endParaRPr lang="en-US" dirty="0"/>
          </a:p>
        </p:txBody>
      </p:sp>
    </p:spTree>
    <p:extLst>
      <p:ext uri="{BB962C8B-B14F-4D97-AF65-F5344CB8AC3E}">
        <p14:creationId xmlns:p14="http://schemas.microsoft.com/office/powerpoint/2010/main" val="3889046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B897CF-02BA-4EFE-BC4E-FC6105C77871}" type="slidenum">
              <a:rPr lang="en-US" smtClean="0"/>
              <a:t>26</a:t>
            </a:fld>
            <a:endParaRPr lang="en-US" dirty="0"/>
          </a:p>
        </p:txBody>
      </p:sp>
    </p:spTree>
    <p:extLst>
      <p:ext uri="{BB962C8B-B14F-4D97-AF65-F5344CB8AC3E}">
        <p14:creationId xmlns:p14="http://schemas.microsoft.com/office/powerpoint/2010/main" val="43009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B897CF-02BA-4EFE-BC4E-FC6105C77871}" type="slidenum">
              <a:rPr lang="en-US" smtClean="0"/>
              <a:t>38</a:t>
            </a:fld>
            <a:endParaRPr lang="en-US" dirty="0"/>
          </a:p>
        </p:txBody>
      </p:sp>
    </p:spTree>
    <p:extLst>
      <p:ext uri="{BB962C8B-B14F-4D97-AF65-F5344CB8AC3E}">
        <p14:creationId xmlns:p14="http://schemas.microsoft.com/office/powerpoint/2010/main" val="641264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B897CF-02BA-4EFE-BC4E-FC6105C77871}" type="slidenum">
              <a:rPr lang="en-US" smtClean="0"/>
              <a:t>46</a:t>
            </a:fld>
            <a:endParaRPr lang="en-US" dirty="0"/>
          </a:p>
        </p:txBody>
      </p:sp>
    </p:spTree>
    <p:extLst>
      <p:ext uri="{BB962C8B-B14F-4D97-AF65-F5344CB8AC3E}">
        <p14:creationId xmlns:p14="http://schemas.microsoft.com/office/powerpoint/2010/main" val="2825657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975EDFC8-65F8-4CBF-BB30-9CC608330DF7}" type="datetimeFigureOut">
              <a:rPr lang="en-US" smtClean="0"/>
              <a:t>10/6/2023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EBB22CF-A489-451D-A35B-FB181DD9EF14}" type="slidenum">
              <a:rPr lang="en-US" smtClean="0"/>
              <a:t>‹#›</a:t>
            </a:fld>
            <a:endParaRPr lang="en-US" dirty="0"/>
          </a:p>
        </p:txBody>
      </p:sp>
    </p:spTree>
    <p:extLst>
      <p:ext uri="{BB962C8B-B14F-4D97-AF65-F5344CB8AC3E}">
        <p14:creationId xmlns:p14="http://schemas.microsoft.com/office/powerpoint/2010/main" val="3389153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5EDFC8-65F8-4CBF-BB30-9CC608330DF7}" type="datetimeFigureOut">
              <a:rPr lang="en-US" smtClean="0"/>
              <a:t>10/6/2023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BB22CF-A489-451D-A35B-FB181DD9EF14}" type="slidenum">
              <a:rPr lang="en-US" smtClean="0"/>
              <a:t>‹#›</a:t>
            </a:fld>
            <a:endParaRPr lang="en-US" dirty="0"/>
          </a:p>
        </p:txBody>
      </p:sp>
    </p:spTree>
    <p:extLst>
      <p:ext uri="{BB962C8B-B14F-4D97-AF65-F5344CB8AC3E}">
        <p14:creationId xmlns:p14="http://schemas.microsoft.com/office/powerpoint/2010/main" val="329830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5EDFC8-65F8-4CBF-BB30-9CC608330DF7}" type="datetimeFigureOut">
              <a:rPr lang="en-US" smtClean="0"/>
              <a:t>10/6/2023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BB22CF-A489-451D-A35B-FB181DD9EF14}" type="slidenum">
              <a:rPr lang="en-US" smtClean="0"/>
              <a:t>‹#›</a:t>
            </a:fld>
            <a:endParaRPr lang="en-US" dirty="0"/>
          </a:p>
        </p:txBody>
      </p:sp>
    </p:spTree>
    <p:extLst>
      <p:ext uri="{BB962C8B-B14F-4D97-AF65-F5344CB8AC3E}">
        <p14:creationId xmlns:p14="http://schemas.microsoft.com/office/powerpoint/2010/main" val="272425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5EDFC8-65F8-4CBF-BB30-9CC608330DF7}" type="datetimeFigureOut">
              <a:rPr lang="en-US" smtClean="0"/>
              <a:t>10/6/2023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BB22CF-A489-451D-A35B-FB181DD9EF14}" type="slidenum">
              <a:rPr lang="en-US" smtClean="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75851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5EDFC8-65F8-4CBF-BB30-9CC608330DF7}" type="datetimeFigureOut">
              <a:rPr lang="en-US" smtClean="0"/>
              <a:t>10/6/2023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BB22CF-A489-451D-A35B-FB181DD9EF14}" type="slidenum">
              <a:rPr lang="en-US" smtClean="0"/>
              <a:t>‹#›</a:t>
            </a:fld>
            <a:endParaRPr lang="en-US" dirty="0"/>
          </a:p>
        </p:txBody>
      </p:sp>
    </p:spTree>
    <p:extLst>
      <p:ext uri="{BB962C8B-B14F-4D97-AF65-F5344CB8AC3E}">
        <p14:creationId xmlns:p14="http://schemas.microsoft.com/office/powerpoint/2010/main" val="1350572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975EDFC8-65F8-4CBF-BB30-9CC608330DF7}" type="datetimeFigureOut">
              <a:rPr lang="en-US" smtClean="0"/>
              <a:t>10/6/2023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EBB22CF-A489-451D-A35B-FB181DD9EF14}" type="slidenum">
              <a:rPr lang="en-US" smtClean="0"/>
              <a:t>‹#›</a:t>
            </a:fld>
            <a:endParaRPr lang="en-US" dirty="0"/>
          </a:p>
        </p:txBody>
      </p:sp>
    </p:spTree>
    <p:extLst>
      <p:ext uri="{BB962C8B-B14F-4D97-AF65-F5344CB8AC3E}">
        <p14:creationId xmlns:p14="http://schemas.microsoft.com/office/powerpoint/2010/main" val="2445657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975EDFC8-65F8-4CBF-BB30-9CC608330DF7}" type="datetimeFigureOut">
              <a:rPr lang="en-US" smtClean="0"/>
              <a:t>10/6/2023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EBB22CF-A489-451D-A35B-FB181DD9EF14}" type="slidenum">
              <a:rPr lang="en-US" smtClean="0"/>
              <a:t>‹#›</a:t>
            </a:fld>
            <a:endParaRPr lang="en-US" dirty="0"/>
          </a:p>
        </p:txBody>
      </p:sp>
    </p:spTree>
    <p:extLst>
      <p:ext uri="{BB962C8B-B14F-4D97-AF65-F5344CB8AC3E}">
        <p14:creationId xmlns:p14="http://schemas.microsoft.com/office/powerpoint/2010/main" val="1863725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5EDFC8-65F8-4CBF-BB30-9CC608330DF7}" type="datetimeFigureOut">
              <a:rPr lang="en-US" smtClean="0"/>
              <a:t>10/6/2023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BB22CF-A489-451D-A35B-FB181DD9EF14}" type="slidenum">
              <a:rPr lang="en-US" smtClean="0"/>
              <a:t>‹#›</a:t>
            </a:fld>
            <a:endParaRPr lang="en-US" dirty="0"/>
          </a:p>
        </p:txBody>
      </p:sp>
    </p:spTree>
    <p:extLst>
      <p:ext uri="{BB962C8B-B14F-4D97-AF65-F5344CB8AC3E}">
        <p14:creationId xmlns:p14="http://schemas.microsoft.com/office/powerpoint/2010/main" val="3890150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5EDFC8-65F8-4CBF-BB30-9CC608330DF7}" type="datetimeFigureOut">
              <a:rPr lang="en-US" smtClean="0"/>
              <a:t>10/6/2023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BB22CF-A489-451D-A35B-FB181DD9EF14}" type="slidenum">
              <a:rPr lang="en-US" smtClean="0"/>
              <a:t>‹#›</a:t>
            </a:fld>
            <a:endParaRPr lang="en-US" dirty="0"/>
          </a:p>
        </p:txBody>
      </p:sp>
    </p:spTree>
    <p:extLst>
      <p:ext uri="{BB962C8B-B14F-4D97-AF65-F5344CB8AC3E}">
        <p14:creationId xmlns:p14="http://schemas.microsoft.com/office/powerpoint/2010/main" val="2143261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5EDFC8-65F8-4CBF-BB30-9CC608330DF7}" type="datetimeFigureOut">
              <a:rPr lang="en-US" smtClean="0"/>
              <a:t>10/6/2023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BB22CF-A489-451D-A35B-FB181DD9EF14}" type="slidenum">
              <a:rPr lang="en-US" smtClean="0"/>
              <a:t>‹#›</a:t>
            </a:fld>
            <a:endParaRPr lang="en-US" dirty="0"/>
          </a:p>
        </p:txBody>
      </p:sp>
    </p:spTree>
    <p:extLst>
      <p:ext uri="{BB962C8B-B14F-4D97-AF65-F5344CB8AC3E}">
        <p14:creationId xmlns:p14="http://schemas.microsoft.com/office/powerpoint/2010/main" val="2675002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5EDFC8-65F8-4CBF-BB30-9CC608330DF7}" type="datetimeFigureOut">
              <a:rPr lang="en-US" smtClean="0"/>
              <a:t>10/6/2023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BB22CF-A489-451D-A35B-FB181DD9EF14}" type="slidenum">
              <a:rPr lang="en-US" smtClean="0"/>
              <a:t>‹#›</a:t>
            </a:fld>
            <a:endParaRPr lang="en-US" dirty="0"/>
          </a:p>
        </p:txBody>
      </p:sp>
    </p:spTree>
    <p:extLst>
      <p:ext uri="{BB962C8B-B14F-4D97-AF65-F5344CB8AC3E}">
        <p14:creationId xmlns:p14="http://schemas.microsoft.com/office/powerpoint/2010/main" val="2385039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5EDFC8-65F8-4CBF-BB30-9CC608330DF7}" type="datetimeFigureOut">
              <a:rPr lang="en-US" smtClean="0"/>
              <a:t>10/6/2023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BB22CF-A489-451D-A35B-FB181DD9EF14}" type="slidenum">
              <a:rPr lang="en-US" smtClean="0"/>
              <a:t>‹#›</a:t>
            </a:fld>
            <a:endParaRPr lang="en-US" dirty="0"/>
          </a:p>
        </p:txBody>
      </p:sp>
    </p:spTree>
    <p:extLst>
      <p:ext uri="{BB962C8B-B14F-4D97-AF65-F5344CB8AC3E}">
        <p14:creationId xmlns:p14="http://schemas.microsoft.com/office/powerpoint/2010/main" val="1558632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5EDFC8-65F8-4CBF-BB30-9CC608330DF7}" type="datetimeFigureOut">
              <a:rPr lang="en-US" smtClean="0"/>
              <a:t>10/6/2023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EBB22CF-A489-451D-A35B-FB181DD9EF14}" type="slidenum">
              <a:rPr lang="en-US" smtClean="0"/>
              <a:t>‹#›</a:t>
            </a:fld>
            <a:endParaRPr lang="en-US" dirty="0"/>
          </a:p>
        </p:txBody>
      </p:sp>
    </p:spTree>
    <p:extLst>
      <p:ext uri="{BB962C8B-B14F-4D97-AF65-F5344CB8AC3E}">
        <p14:creationId xmlns:p14="http://schemas.microsoft.com/office/powerpoint/2010/main" val="2319930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5EDFC8-65F8-4CBF-BB30-9CC608330DF7}" type="datetimeFigureOut">
              <a:rPr lang="en-US" smtClean="0"/>
              <a:t>10/6/2023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EBB22CF-A489-451D-A35B-FB181DD9EF14}" type="slidenum">
              <a:rPr lang="en-US" smtClean="0"/>
              <a:t>‹#›</a:t>
            </a:fld>
            <a:endParaRPr lang="en-US" dirty="0"/>
          </a:p>
        </p:txBody>
      </p:sp>
    </p:spTree>
    <p:extLst>
      <p:ext uri="{BB962C8B-B14F-4D97-AF65-F5344CB8AC3E}">
        <p14:creationId xmlns:p14="http://schemas.microsoft.com/office/powerpoint/2010/main" val="654202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EDFC8-65F8-4CBF-BB30-9CC608330DF7}" type="datetimeFigureOut">
              <a:rPr lang="en-US" smtClean="0"/>
              <a:t>10/6/2023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EBB22CF-A489-451D-A35B-FB181DD9EF14}" type="slidenum">
              <a:rPr lang="en-US" smtClean="0"/>
              <a:t>‹#›</a:t>
            </a:fld>
            <a:endParaRPr lang="en-US" dirty="0"/>
          </a:p>
        </p:txBody>
      </p:sp>
    </p:spTree>
    <p:extLst>
      <p:ext uri="{BB962C8B-B14F-4D97-AF65-F5344CB8AC3E}">
        <p14:creationId xmlns:p14="http://schemas.microsoft.com/office/powerpoint/2010/main" val="1244060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5EDFC8-65F8-4CBF-BB30-9CC608330DF7}" type="datetimeFigureOut">
              <a:rPr lang="en-US" smtClean="0"/>
              <a:t>10/6/2023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BB22CF-A489-451D-A35B-FB181DD9EF14}" type="slidenum">
              <a:rPr lang="en-US" smtClean="0"/>
              <a:t>‹#›</a:t>
            </a:fld>
            <a:endParaRPr lang="en-US" dirty="0"/>
          </a:p>
        </p:txBody>
      </p:sp>
    </p:spTree>
    <p:extLst>
      <p:ext uri="{BB962C8B-B14F-4D97-AF65-F5344CB8AC3E}">
        <p14:creationId xmlns:p14="http://schemas.microsoft.com/office/powerpoint/2010/main" val="4173895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5EDFC8-65F8-4CBF-BB30-9CC608330DF7}" type="datetimeFigureOut">
              <a:rPr lang="en-US" smtClean="0"/>
              <a:t>10/6/2023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BB22CF-A489-451D-A35B-FB181DD9EF14}" type="slidenum">
              <a:rPr lang="en-US" smtClean="0"/>
              <a:t>‹#›</a:t>
            </a:fld>
            <a:endParaRPr lang="en-US" dirty="0"/>
          </a:p>
        </p:txBody>
      </p:sp>
    </p:spTree>
    <p:extLst>
      <p:ext uri="{BB962C8B-B14F-4D97-AF65-F5344CB8AC3E}">
        <p14:creationId xmlns:p14="http://schemas.microsoft.com/office/powerpoint/2010/main" val="319239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75EDFC8-65F8-4CBF-BB30-9CC608330DF7}" type="datetimeFigureOut">
              <a:rPr lang="en-US" smtClean="0"/>
              <a:t>10/6/2023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FEBB22CF-A489-451D-A35B-FB181DD9EF14}" type="slidenum">
              <a:rPr lang="en-US" smtClean="0"/>
              <a:t>‹#›</a:t>
            </a:fld>
            <a:endParaRPr lang="en-US" dirty="0"/>
          </a:p>
        </p:txBody>
      </p:sp>
    </p:spTree>
    <p:extLst>
      <p:ext uri="{BB962C8B-B14F-4D97-AF65-F5344CB8AC3E}">
        <p14:creationId xmlns:p14="http://schemas.microsoft.com/office/powerpoint/2010/main" val="4066796587"/>
      </p:ext>
    </p:extLst>
  </p:cSld>
  <p:clrMap bg1="dk1" tx1="lt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docs.google.com/forms/d/e/1FAIpQLSfUuBTL0tmQjwGdOrkO1mKEGCSmZ9f8FKK-0ndee6FhpJx3Vg/viewfor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hyperlink" Target="https://www.gocivilairpatrol.com/media/cms/NCC_Uniform_Inspection_Dossiers_6E6EAFFA87032.pdf" TargetMode="Externa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48.e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4" Type="http://schemas.microsoft.com/office/2007/relationships/hdphoto" Target="../media/hdphoto5.wdp"/></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www.gocivilairpatrol.com/programs/cadets/activities/national-cadet-competition"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78902" y="645479"/>
            <a:ext cx="9144000" cy="1394460"/>
          </a:xfrm>
        </p:spPr>
        <p:txBody>
          <a:bodyPr>
            <a:noAutofit/>
          </a:bodyPr>
          <a:lstStyle/>
          <a:p>
            <a:pPr algn="ctr"/>
            <a:br>
              <a:rPr lang="en-US" sz="8800" dirty="0">
                <a:solidFill>
                  <a:srgbClr val="FF9900"/>
                </a:solidFill>
                <a:effectLst>
                  <a:outerShdw blurRad="38100" dist="38100" dir="2700000" algn="tl">
                    <a:srgbClr val="000000">
                      <a:alpha val="43137"/>
                    </a:srgbClr>
                  </a:outerShdw>
                </a:effectLst>
                <a:latin typeface="Algerian" panose="04020705040A02060702" pitchFamily="82" charset="0"/>
              </a:rPr>
            </a:br>
            <a:r>
              <a:rPr lang="en-US" sz="6000" dirty="0">
                <a:solidFill>
                  <a:srgbClr val="FF0000"/>
                </a:solidFill>
                <a:effectLst>
                  <a:outerShdw blurRad="38100" dist="38100" dir="2700000" algn="tl">
                    <a:srgbClr val="000000">
                      <a:alpha val="43137"/>
                    </a:srgbClr>
                  </a:outerShdw>
                </a:effectLst>
                <a:latin typeface="Arial Rounded MT Bold" panose="020F0704030504030204" pitchFamily="34" charset="0"/>
              </a:rPr>
              <a:t>2023 Alaska wing </a:t>
            </a:r>
            <a:br>
              <a:rPr lang="en-US" sz="6000" dirty="0">
                <a:solidFill>
                  <a:srgbClr val="FF0000"/>
                </a:solidFill>
                <a:effectLst>
                  <a:outerShdw blurRad="38100" dist="38100" dir="2700000" algn="tl">
                    <a:srgbClr val="000000">
                      <a:alpha val="43137"/>
                    </a:srgbClr>
                  </a:outerShdw>
                </a:effectLst>
                <a:latin typeface="Arial Rounded MT Bold" panose="020F0704030504030204" pitchFamily="34" charset="0"/>
              </a:rPr>
            </a:br>
            <a:r>
              <a:rPr lang="en-US" sz="6000" dirty="0">
                <a:solidFill>
                  <a:srgbClr val="FF0000"/>
                </a:solidFill>
                <a:effectLst>
                  <a:outerShdw blurRad="38100" dist="38100" dir="2700000" algn="tl">
                    <a:srgbClr val="000000">
                      <a:alpha val="43137"/>
                    </a:srgbClr>
                  </a:outerShdw>
                </a:effectLst>
                <a:latin typeface="Arial Rounded MT Bold" panose="020F0704030504030204" pitchFamily="34" charset="0"/>
              </a:rPr>
              <a:t>Cadet Competition </a:t>
            </a:r>
            <a:br>
              <a:rPr lang="en-US" sz="6000" dirty="0">
                <a:solidFill>
                  <a:srgbClr val="FF0000"/>
                </a:solidFill>
                <a:effectLst>
                  <a:outerShdw blurRad="38100" dist="38100" dir="2700000" algn="tl">
                    <a:srgbClr val="000000">
                      <a:alpha val="43137"/>
                    </a:srgbClr>
                  </a:outerShdw>
                </a:effectLst>
                <a:latin typeface="Arial Rounded MT Bold" panose="020F0704030504030204" pitchFamily="34" charset="0"/>
              </a:rPr>
            </a:br>
            <a:r>
              <a:rPr lang="en-US" sz="6000" dirty="0">
                <a:solidFill>
                  <a:srgbClr val="FF0000"/>
                </a:solidFill>
                <a:effectLst>
                  <a:outerShdw blurRad="38100" dist="38100" dir="2700000" algn="tl">
                    <a:srgbClr val="000000">
                      <a:alpha val="43137"/>
                    </a:srgbClr>
                  </a:outerShdw>
                </a:effectLst>
                <a:latin typeface="Arial Rounded MT Bold" panose="020F0704030504030204" pitchFamily="34" charset="0"/>
              </a:rPr>
              <a:t>(WCC) Introduction </a:t>
            </a:r>
            <a:endParaRPr lang="en-US" sz="6600" dirty="0">
              <a:solidFill>
                <a:srgbClr val="FF0000"/>
              </a:solidFill>
              <a:effectLst>
                <a:outerShdw blurRad="38100" dist="38100" dir="2700000" algn="tl">
                  <a:srgbClr val="000000">
                    <a:alpha val="43137"/>
                  </a:srgbClr>
                </a:outerShdw>
              </a:effectLst>
              <a:latin typeface="Arial Rounded MT Bold" panose="020F0704030504030204" pitchFamily="34" charset="0"/>
            </a:endParaRPr>
          </a:p>
        </p:txBody>
      </p:sp>
      <p:sp>
        <p:nvSpPr>
          <p:cNvPr id="6" name="TextBox 5"/>
          <p:cNvSpPr txBox="1"/>
          <p:nvPr/>
        </p:nvSpPr>
        <p:spPr>
          <a:xfrm>
            <a:off x="9753578" y="5650010"/>
            <a:ext cx="2306150"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Maj Edward Stickel</a:t>
            </a:r>
          </a:p>
          <a:p>
            <a:r>
              <a:rPr lang="en-US" b="1" dirty="0" err="1">
                <a:latin typeface="Arial" panose="020B0604020202020204" pitchFamily="34" charset="0"/>
                <a:cs typeface="Arial" panose="020B0604020202020204" pitchFamily="34" charset="0"/>
              </a:rPr>
              <a:t>cao</a:t>
            </a:r>
            <a:r>
              <a:rPr lang="en-US" b="1" dirty="0">
                <a:latin typeface="Arial" panose="020B0604020202020204" pitchFamily="34" charset="0"/>
                <a:cs typeface="Arial" panose="020B0604020202020204" pitchFamily="34" charset="0"/>
              </a:rPr>
              <a:t> 06 OCT 2022</a:t>
            </a:r>
          </a:p>
        </p:txBody>
      </p:sp>
      <p:sp>
        <p:nvSpPr>
          <p:cNvPr id="7" name="TextBox 6"/>
          <p:cNvSpPr txBox="1"/>
          <p:nvPr/>
        </p:nvSpPr>
        <p:spPr>
          <a:xfrm>
            <a:off x="439768" y="5141054"/>
            <a:ext cx="6875431" cy="1508105"/>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CAPP  60-75   (National Cadet Competition Program Guide )</a:t>
            </a:r>
          </a:p>
          <a:p>
            <a:r>
              <a:rPr lang="en-US" b="1" dirty="0">
                <a:latin typeface="Arial" panose="020B0604020202020204" pitchFamily="34" charset="0"/>
                <a:cs typeface="Arial" panose="020B0604020202020204" pitchFamily="34" charset="0"/>
              </a:rPr>
              <a:t>CAPP  60-33   (Drill &amp; Ceremonies</a:t>
            </a:r>
            <a:r>
              <a:rPr lang="en-US" sz="2000" b="1"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CAPP  60-50   (Fitness Guide)</a:t>
            </a:r>
          </a:p>
          <a:p>
            <a:r>
              <a:rPr lang="en-US" b="1" dirty="0">
                <a:latin typeface="Arial" panose="020B0604020202020204" pitchFamily="34" charset="0"/>
                <a:cs typeface="Arial" panose="020B0604020202020204" pitchFamily="34" charset="0"/>
              </a:rPr>
              <a:t>CAPR  39-1     (Uniform Manual)</a:t>
            </a:r>
          </a:p>
          <a:p>
            <a:r>
              <a:rPr lang="en-US" b="1" dirty="0">
                <a:latin typeface="Arial" panose="020B0604020202020204" pitchFamily="34" charset="0"/>
                <a:cs typeface="Arial" panose="020B0604020202020204" pitchFamily="34" charset="0"/>
              </a:rPr>
              <a:t>CAPR  39-3     (Awards Manual)</a:t>
            </a:r>
          </a:p>
        </p:txBody>
      </p:sp>
      <p:pic>
        <p:nvPicPr>
          <p:cNvPr id="10" name="Picture 9"/>
          <p:cNvPicPr>
            <a:picLocks noChangeAspect="1"/>
          </p:cNvPicPr>
          <p:nvPr/>
        </p:nvPicPr>
        <p:blipFill>
          <a:blip r:embed="rId2"/>
          <a:stretch>
            <a:fillRect/>
          </a:stretch>
        </p:blipFill>
        <p:spPr>
          <a:xfrm>
            <a:off x="271324" y="293523"/>
            <a:ext cx="2520523" cy="2535872"/>
          </a:xfrm>
          <a:prstGeom prst="rect">
            <a:avLst/>
          </a:prstGeom>
          <a:effectLst>
            <a:glow rad="127000">
              <a:schemeClr val="accent6">
                <a:satMod val="175000"/>
                <a:alpha val="40000"/>
              </a:schemeClr>
            </a:glow>
            <a:outerShdw blurRad="50800" dist="38100" dir="18900000" algn="bl" rotWithShape="0">
              <a:prstClr val="black">
                <a:alpha val="40000"/>
              </a:prstClr>
            </a:outerShdw>
          </a:effectLst>
        </p:spPr>
      </p:pic>
    </p:spTree>
    <p:extLst>
      <p:ext uri="{BB962C8B-B14F-4D97-AF65-F5344CB8AC3E}">
        <p14:creationId xmlns:p14="http://schemas.microsoft.com/office/powerpoint/2010/main" val="3602835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9836" y="730841"/>
            <a:ext cx="7332559" cy="2243260"/>
          </a:xfrm>
        </p:spPr>
        <p:txBody>
          <a:bodyPr>
            <a:normAutofit/>
          </a:bodyPr>
          <a:lstStyle/>
          <a:p>
            <a:r>
              <a:rPr lang="en-US" sz="6000" dirty="0"/>
              <a:t>Sign-up here:  </a:t>
            </a:r>
            <a:br>
              <a:rPr lang="en-US" sz="6000" dirty="0"/>
            </a:br>
            <a:r>
              <a:rPr lang="en-US" dirty="0"/>
              <a:t>on Google Forms</a:t>
            </a:r>
          </a:p>
        </p:txBody>
      </p:sp>
      <p:sp>
        <p:nvSpPr>
          <p:cNvPr id="6" name="TextBox 5">
            <a:extLst>
              <a:ext uri="{FF2B5EF4-FFF2-40B4-BE49-F238E27FC236}">
                <a16:creationId xmlns:a16="http://schemas.microsoft.com/office/drawing/2014/main" id="{0546BA5C-226F-E901-4FF6-1BC3359FFAEC}"/>
              </a:ext>
            </a:extLst>
          </p:cNvPr>
          <p:cNvSpPr txBox="1"/>
          <p:nvPr/>
        </p:nvSpPr>
        <p:spPr>
          <a:xfrm>
            <a:off x="5915060" y="3883900"/>
            <a:ext cx="6096000" cy="646331"/>
          </a:xfrm>
          <a:prstGeom prst="rect">
            <a:avLst/>
          </a:prstGeom>
          <a:noFill/>
        </p:spPr>
        <p:txBody>
          <a:bodyPr wrap="square">
            <a:spAutoFit/>
          </a:bodyPr>
          <a:lstStyle/>
          <a:p>
            <a:pPr marL="0" marR="0">
              <a:spcBef>
                <a:spcPts val="0"/>
              </a:spcBef>
              <a:spcAft>
                <a:spcPts val="0"/>
              </a:spcAft>
            </a:pPr>
            <a:r>
              <a:rPr lang="en-US" sz="1800" u="sng" dirty="0">
                <a:solidFill>
                  <a:srgbClr val="0000FF"/>
                </a:solidFill>
                <a:effectLst/>
                <a:latin typeface="Calibri" panose="020F0502020204030204" pitchFamily="34" charset="0"/>
                <a:ea typeface="Calibri" panose="020F0502020204030204" pitchFamily="34" charset="0"/>
                <a:hlinkClick r:id="rId2"/>
              </a:rPr>
              <a:t>https://docs.google.com/forms/d/e/1FAIpQLSfUuBTL0tmQjwGdOrkO1mKEGCSmZ9f8FKK-0ndee6FhpJx3Vg/viewform</a:t>
            </a:r>
            <a:endParaRPr lang="en-US" sz="1800" dirty="0">
              <a:effectLst/>
              <a:latin typeface="Calibri" panose="020F0502020204030204" pitchFamily="34" charset="0"/>
              <a:ea typeface="Calibri" panose="020F0502020204030204" pitchFamily="34" charset="0"/>
            </a:endParaRPr>
          </a:p>
        </p:txBody>
      </p:sp>
      <p:pic>
        <p:nvPicPr>
          <p:cNvPr id="10" name="Picture 9">
            <a:extLst>
              <a:ext uri="{FF2B5EF4-FFF2-40B4-BE49-F238E27FC236}">
                <a16:creationId xmlns:a16="http://schemas.microsoft.com/office/drawing/2014/main" id="{D4957540-6409-45B3-3113-DE9917593D2C}"/>
              </a:ext>
            </a:extLst>
          </p:cNvPr>
          <p:cNvPicPr>
            <a:picLocks noChangeAspect="1"/>
          </p:cNvPicPr>
          <p:nvPr/>
        </p:nvPicPr>
        <p:blipFill>
          <a:blip r:embed="rId3"/>
          <a:stretch>
            <a:fillRect/>
          </a:stretch>
        </p:blipFill>
        <p:spPr>
          <a:xfrm>
            <a:off x="361903" y="621097"/>
            <a:ext cx="5423077" cy="4706007"/>
          </a:xfrm>
          <a:prstGeom prst="rect">
            <a:avLst/>
          </a:prstGeom>
        </p:spPr>
      </p:pic>
    </p:spTree>
    <p:extLst>
      <p:ext uri="{BB962C8B-B14F-4D97-AF65-F5344CB8AC3E}">
        <p14:creationId xmlns:p14="http://schemas.microsoft.com/office/powerpoint/2010/main" val="2050050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336" y="34427"/>
            <a:ext cx="10515600" cy="1325563"/>
          </a:xfrm>
        </p:spPr>
        <p:txBody>
          <a:bodyPr>
            <a:normAutofit/>
          </a:bodyPr>
          <a:lstStyle/>
          <a:p>
            <a:pPr algn="ctr"/>
            <a:r>
              <a:rPr lang="en-US" sz="6600" dirty="0">
                <a:solidFill>
                  <a:srgbClr val="00B0F0"/>
                </a:solidFill>
                <a:latin typeface="Algerian" panose="04020705040A02060702" pitchFamily="82" charset="0"/>
              </a:rPr>
              <a:t>Required Equipment </a:t>
            </a:r>
          </a:p>
        </p:txBody>
      </p:sp>
      <p:sp>
        <p:nvSpPr>
          <p:cNvPr id="3" name="Content Placeholder 2"/>
          <p:cNvSpPr>
            <a:spLocks noGrp="1"/>
          </p:cNvSpPr>
          <p:nvPr>
            <p:ph idx="1"/>
          </p:nvPr>
        </p:nvSpPr>
        <p:spPr>
          <a:xfrm>
            <a:off x="-39944" y="1337054"/>
            <a:ext cx="5946724" cy="2529262"/>
          </a:xfrm>
        </p:spPr>
        <p:txBody>
          <a:bodyPr>
            <a:normAutofit fontScale="92500" lnSpcReduction="10000"/>
          </a:bodyPr>
          <a:lstStyle/>
          <a:p>
            <a:pPr lvl="1"/>
            <a:r>
              <a:rPr lang="en-US" sz="3000" b="1" dirty="0">
                <a:solidFill>
                  <a:srgbClr val="FCF600"/>
                </a:solidFill>
                <a:effectLst>
                  <a:outerShdw blurRad="38100" dist="38100" dir="2700000" algn="tl">
                    <a:srgbClr val="000000">
                      <a:alpha val="43137"/>
                    </a:srgbClr>
                  </a:outerShdw>
                </a:effectLst>
              </a:rPr>
              <a:t>Ceremonial Equipment</a:t>
            </a:r>
            <a:r>
              <a:rPr lang="en-US" b="1" dirty="0">
                <a:effectLst>
                  <a:outerShdw blurRad="38100" dist="38100" dir="2700000" algn="tl">
                    <a:srgbClr val="000000">
                      <a:alpha val="43137"/>
                    </a:srgbClr>
                  </a:outerShdw>
                </a:effectLst>
              </a:rPr>
              <a:t>	</a:t>
            </a:r>
            <a:endParaRPr lang="en-US" dirty="0"/>
          </a:p>
          <a:p>
            <a:pPr lvl="1"/>
            <a:r>
              <a:rPr lang="en-US" dirty="0"/>
              <a:t>2- Flags </a:t>
            </a:r>
            <a:r>
              <a:rPr lang="en-US" sz="900" dirty="0"/>
              <a:t>(American Required) </a:t>
            </a:r>
            <a:r>
              <a:rPr lang="en-US" sz="1800" dirty="0"/>
              <a:t>on 8’ poles</a:t>
            </a:r>
          </a:p>
          <a:p>
            <a:pPr lvl="1"/>
            <a:r>
              <a:rPr lang="en-US" dirty="0"/>
              <a:t>2- Flag stands (bases/stanchions)</a:t>
            </a:r>
          </a:p>
          <a:p>
            <a:pPr lvl="1"/>
            <a:r>
              <a:rPr lang="en-US" dirty="0">
                <a:solidFill>
                  <a:schemeClr val="tx1"/>
                </a:solidFill>
              </a:rPr>
              <a:t>2- Flag carriers (flag harnesses)</a:t>
            </a:r>
          </a:p>
          <a:p>
            <a:pPr lvl="1"/>
            <a:r>
              <a:rPr lang="en-US" dirty="0">
                <a:solidFill>
                  <a:srgbClr val="92D050"/>
                </a:solidFill>
              </a:rPr>
              <a:t>2- Rifle Barriers belts (optional)</a:t>
            </a:r>
          </a:p>
          <a:p>
            <a:pPr lvl="1"/>
            <a:r>
              <a:rPr lang="en-US" dirty="0"/>
              <a:t>2- Drill Rifles (brown or white)</a:t>
            </a:r>
            <a:endParaRPr lang="en-US" dirty="0">
              <a:solidFill>
                <a:srgbClr val="92D050"/>
              </a:solidFill>
            </a:endParaRPr>
          </a:p>
          <a:p>
            <a:pPr lvl="1"/>
            <a:r>
              <a:rPr lang="en-US" dirty="0">
                <a:solidFill>
                  <a:srgbClr val="92D050"/>
                </a:solidFill>
              </a:rPr>
              <a:t>4- Sets white gloves (optional)</a:t>
            </a:r>
          </a:p>
          <a:p>
            <a:pPr lvl="1"/>
            <a:endParaRPr lang="en-US" sz="2000" dirty="0"/>
          </a:p>
        </p:txBody>
      </p:sp>
      <p:sp>
        <p:nvSpPr>
          <p:cNvPr id="4" name="TextBox 3"/>
          <p:cNvSpPr txBox="1"/>
          <p:nvPr/>
        </p:nvSpPr>
        <p:spPr>
          <a:xfrm>
            <a:off x="4396730" y="905400"/>
            <a:ext cx="4369904" cy="5970865"/>
          </a:xfrm>
          <a:prstGeom prst="rect">
            <a:avLst/>
          </a:prstGeom>
          <a:noFill/>
        </p:spPr>
        <p:txBody>
          <a:bodyPr wrap="square" rtlCol="0">
            <a:spAutoFit/>
          </a:bodyPr>
          <a:lstStyle/>
          <a:p>
            <a:pPr lvl="1"/>
            <a:endParaRPr lang="en-US" dirty="0"/>
          </a:p>
          <a:p>
            <a:pPr marL="742950" lvl="1" indent="-285750">
              <a:buFont typeface="Arial" panose="020B0604020202020204" pitchFamily="34" charset="0"/>
              <a:buChar char="•"/>
            </a:pPr>
            <a:r>
              <a:rPr lang="en-US" sz="2800" b="1" dirty="0">
                <a:effectLst>
                  <a:outerShdw blurRad="38100" dist="38100" dir="2700000" algn="tl">
                    <a:srgbClr val="000000">
                      <a:alpha val="43137"/>
                    </a:srgbClr>
                  </a:outerShdw>
                </a:effectLst>
              </a:rPr>
              <a:t>Physical Fitness Test</a:t>
            </a:r>
          </a:p>
          <a:p>
            <a:pPr marL="742950" lvl="1" indent="-285750">
              <a:buFontTx/>
              <a:buChar char="-"/>
            </a:pPr>
            <a:r>
              <a:rPr lang="en-US" sz="2000" dirty="0"/>
              <a:t>Basketball court or equal area</a:t>
            </a:r>
          </a:p>
          <a:p>
            <a:pPr marL="742950" lvl="1" indent="-285750">
              <a:buFontTx/>
              <a:buChar char="-"/>
            </a:pPr>
            <a:r>
              <a:rPr lang="en-US" sz="2400" dirty="0">
                <a:latin typeface="Arial Narrow" panose="020B0606020202030204" pitchFamily="34" charset="0"/>
              </a:rPr>
              <a:t>100</a:t>
            </a:r>
            <a:r>
              <a:rPr lang="en-US" sz="2000" dirty="0"/>
              <a:t>’ or </a:t>
            </a:r>
            <a:r>
              <a:rPr lang="en-US" sz="2000" dirty="0">
                <a:latin typeface="Arial Narrow" panose="020B0606020202030204" pitchFamily="34" charset="0"/>
              </a:rPr>
              <a:t>30</a:t>
            </a:r>
            <a:r>
              <a:rPr lang="en-US" sz="2000" dirty="0"/>
              <a:t>m Measuring Tape*</a:t>
            </a:r>
          </a:p>
          <a:p>
            <a:pPr marL="742950" lvl="1" indent="-285750">
              <a:buFontTx/>
              <a:buChar char="-"/>
            </a:pPr>
            <a:r>
              <a:rPr lang="en-US" sz="2000" dirty="0"/>
              <a:t>Sit &amp; Reach Box</a:t>
            </a:r>
          </a:p>
          <a:p>
            <a:pPr marL="742950" lvl="1" indent="-285750">
              <a:buFontTx/>
              <a:buChar char="-"/>
            </a:pPr>
            <a:r>
              <a:rPr lang="en-US" sz="2000" dirty="0"/>
              <a:t>Fitness mat (for sit-ups) </a:t>
            </a:r>
          </a:p>
          <a:p>
            <a:pPr marL="742950" lvl="1" indent="-285750">
              <a:buFontTx/>
              <a:buChar char="-"/>
            </a:pPr>
            <a:r>
              <a:rPr lang="en-US" sz="2000" dirty="0"/>
              <a:t>12 cones</a:t>
            </a:r>
          </a:p>
          <a:p>
            <a:pPr marL="742950" lvl="1" indent="-285750">
              <a:buFontTx/>
              <a:buChar char="-"/>
            </a:pPr>
            <a:endParaRPr lang="en-US" sz="100" dirty="0"/>
          </a:p>
          <a:p>
            <a:pPr marL="742950" lvl="1" indent="-285750">
              <a:buFont typeface="Arial" panose="020B0604020202020204" pitchFamily="34" charset="0"/>
              <a:buChar char="•"/>
            </a:pPr>
            <a:r>
              <a:rPr lang="en-US" sz="2800" b="1" dirty="0">
                <a:solidFill>
                  <a:srgbClr val="FCF600"/>
                </a:solidFill>
                <a:effectLst>
                  <a:outerShdw blurRad="38100" dist="38100" dir="2700000" algn="tl">
                    <a:srgbClr val="000000">
                      <a:alpha val="43137"/>
                    </a:srgbClr>
                  </a:outerShdw>
                </a:effectLst>
              </a:rPr>
              <a:t>Indoor</a:t>
            </a:r>
          </a:p>
          <a:p>
            <a:pPr lvl="1"/>
            <a:r>
              <a:rPr lang="en-US" dirty="0"/>
              <a:t>-    </a:t>
            </a:r>
            <a:r>
              <a:rPr lang="en-US" sz="2000" dirty="0"/>
              <a:t>Doorway </a:t>
            </a:r>
            <a:r>
              <a:rPr lang="en-US" sz="2000" dirty="0">
                <a:latin typeface="Arial Narrow" panose="020B0606020202030204" pitchFamily="34" charset="0"/>
              </a:rPr>
              <a:t>80</a:t>
            </a:r>
            <a:r>
              <a:rPr lang="en-US" sz="2000" dirty="0"/>
              <a:t>’’ height </a:t>
            </a:r>
          </a:p>
          <a:p>
            <a:pPr lvl="1"/>
            <a:r>
              <a:rPr lang="en-US" sz="2000" dirty="0"/>
              <a:t>-    Table 4’x4’</a:t>
            </a:r>
          </a:p>
          <a:p>
            <a:pPr marL="742950" lvl="1" indent="-285750">
              <a:buFontTx/>
              <a:buChar char="-"/>
            </a:pPr>
            <a:r>
              <a:rPr lang="en-US" sz="2000" dirty="0"/>
              <a:t>Extension cord </a:t>
            </a:r>
          </a:p>
          <a:p>
            <a:pPr lvl="1"/>
            <a:r>
              <a:rPr lang="en-US" sz="2000" dirty="0"/>
              <a:t>-    6  Chairs</a:t>
            </a:r>
          </a:p>
          <a:p>
            <a:pPr lvl="1"/>
            <a:endParaRPr lang="en-US" sz="400" dirty="0"/>
          </a:p>
          <a:p>
            <a:pPr marL="742950" lvl="1" indent="-285750">
              <a:buFont typeface="Arial" panose="020B0604020202020204" pitchFamily="34" charset="0"/>
              <a:buChar char="•"/>
            </a:pPr>
            <a:r>
              <a:rPr lang="en-US" sz="2800" b="1" dirty="0">
                <a:effectLst>
                  <a:outerShdw blurRad="38100" dist="38100" dir="2700000" algn="tl">
                    <a:srgbClr val="000000">
                      <a:alpha val="43137"/>
                    </a:srgbClr>
                  </a:outerShdw>
                </a:effectLst>
              </a:rPr>
              <a:t>Service Project </a:t>
            </a:r>
          </a:p>
          <a:p>
            <a:pPr lvl="1"/>
            <a:r>
              <a:rPr lang="en-US" sz="2000" dirty="0"/>
              <a:t>1- microphone</a:t>
            </a:r>
          </a:p>
          <a:p>
            <a:pPr lvl="1"/>
            <a:r>
              <a:rPr lang="en-US" sz="2000" dirty="0"/>
              <a:t>1- Laptop</a:t>
            </a:r>
          </a:p>
          <a:p>
            <a:pPr lvl="1"/>
            <a:r>
              <a:rPr lang="en-US" sz="2000" dirty="0"/>
              <a:t>1- Power Point Slideshow</a:t>
            </a:r>
          </a:p>
          <a:p>
            <a:pPr lvl="1"/>
            <a:r>
              <a:rPr lang="en-US" sz="2000" dirty="0"/>
              <a:t>1 set- Computer Speakers </a:t>
            </a:r>
          </a:p>
        </p:txBody>
      </p:sp>
      <p:sp>
        <p:nvSpPr>
          <p:cNvPr id="5" name="TextBox 4"/>
          <p:cNvSpPr txBox="1"/>
          <p:nvPr/>
        </p:nvSpPr>
        <p:spPr>
          <a:xfrm>
            <a:off x="8480593" y="1197787"/>
            <a:ext cx="3395869" cy="5447645"/>
          </a:xfrm>
          <a:prstGeom prst="rect">
            <a:avLst/>
          </a:prstGeom>
          <a:noFill/>
        </p:spPr>
        <p:txBody>
          <a:bodyPr wrap="square" rtlCol="0">
            <a:spAutoFit/>
          </a:bodyPr>
          <a:lstStyle/>
          <a:p>
            <a:pPr marL="742950" lvl="1" indent="-285750">
              <a:buFont typeface="Arial" panose="020B0604020202020204" pitchFamily="34" charset="0"/>
              <a:buChar char="•"/>
            </a:pPr>
            <a:r>
              <a:rPr lang="en-US" sz="2800" b="1" dirty="0">
                <a:effectLst>
                  <a:outerShdw blurRad="38100" dist="38100" dir="2700000" algn="tl">
                    <a:srgbClr val="000000">
                      <a:alpha val="43137"/>
                    </a:srgbClr>
                  </a:outerShdw>
                </a:effectLst>
              </a:rPr>
              <a:t>TLP</a:t>
            </a:r>
          </a:p>
          <a:p>
            <a:pPr marL="742950" lvl="1" indent="-285750">
              <a:buFontTx/>
              <a:buChar char="-"/>
            </a:pPr>
            <a:r>
              <a:rPr lang="en-US" sz="2000" dirty="0"/>
              <a:t>10m x 10m open area</a:t>
            </a:r>
          </a:p>
          <a:p>
            <a:pPr lvl="1"/>
            <a:endParaRPr lang="en-US" sz="600" dirty="0"/>
          </a:p>
          <a:p>
            <a:pPr lvl="1"/>
            <a:endParaRPr lang="en-US" sz="600" dirty="0"/>
          </a:p>
          <a:p>
            <a:pPr marL="742950" lvl="1" indent="-285750">
              <a:buFont typeface="Arial" panose="020B0604020202020204" pitchFamily="34" charset="0"/>
              <a:buChar char="•"/>
            </a:pPr>
            <a:r>
              <a:rPr lang="en-US" sz="2800" b="1" dirty="0">
                <a:effectLst>
                  <a:outerShdw blurRad="38100" dist="38100" dir="2700000" algn="tl">
                    <a:srgbClr val="000000">
                      <a:alpha val="43137"/>
                    </a:srgbClr>
                  </a:outerShdw>
                </a:effectLst>
              </a:rPr>
              <a:t>Written</a:t>
            </a:r>
          </a:p>
          <a:p>
            <a:pPr lvl="1"/>
            <a:r>
              <a:rPr lang="en-US" sz="2000" dirty="0"/>
              <a:t>2 - 6’ tables with chairs </a:t>
            </a:r>
          </a:p>
          <a:p>
            <a:pPr lvl="1"/>
            <a:r>
              <a:rPr lang="en-US" sz="2000" dirty="0"/>
              <a:t>6 – laptops/tablets</a:t>
            </a:r>
          </a:p>
          <a:p>
            <a:pPr lvl="1"/>
            <a:endParaRPr lang="en-US" sz="600" dirty="0"/>
          </a:p>
          <a:p>
            <a:pPr marL="742950" lvl="1" indent="-285750">
              <a:buFont typeface="Arial" panose="020B0604020202020204" pitchFamily="34" charset="0"/>
              <a:buChar char="•"/>
            </a:pPr>
            <a:r>
              <a:rPr lang="en-US" sz="2800" b="1" dirty="0">
                <a:solidFill>
                  <a:srgbClr val="FCF600"/>
                </a:solidFill>
              </a:rPr>
              <a:t>Element Drill</a:t>
            </a:r>
          </a:p>
          <a:p>
            <a:pPr marL="800100" lvl="1" indent="-342900">
              <a:buFontTx/>
              <a:buChar char="-"/>
            </a:pPr>
            <a:r>
              <a:rPr lang="en-US" sz="2000" dirty="0">
                <a:latin typeface="Arial" panose="020B0604020202020204" pitchFamily="34" charset="0"/>
                <a:cs typeface="Arial" panose="020B0604020202020204" pitchFamily="34" charset="0"/>
              </a:rPr>
              <a:t>10m x 10m area</a:t>
            </a:r>
          </a:p>
          <a:p>
            <a:pPr marL="800100" lvl="1" indent="-342900">
              <a:buFontTx/>
              <a:buChar char="-"/>
            </a:pPr>
            <a:r>
              <a:rPr lang="en-US" sz="2000" dirty="0">
                <a:latin typeface="Arial Narrow" panose="020B0606020202030204" pitchFamily="34" charset="0"/>
              </a:rPr>
              <a:t>30</a:t>
            </a:r>
            <a:r>
              <a:rPr lang="en-US" sz="2000" dirty="0"/>
              <a:t>m Measuring Tape*</a:t>
            </a:r>
            <a:endParaRPr lang="en-US" sz="2000" dirty="0">
              <a:latin typeface="Arial" panose="020B0604020202020204" pitchFamily="34" charset="0"/>
              <a:cs typeface="Arial" panose="020B0604020202020204" pitchFamily="34" charset="0"/>
            </a:endParaRPr>
          </a:p>
          <a:p>
            <a:pPr lvl="1"/>
            <a:endParaRPr lang="en-US" sz="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800" b="1" dirty="0">
                <a:solidFill>
                  <a:srgbClr val="FCF600"/>
                </a:solidFill>
              </a:rPr>
              <a:t>Standard Dill</a:t>
            </a:r>
          </a:p>
          <a:p>
            <a:pPr marL="742950" lvl="1" indent="-285750">
              <a:buFontTx/>
              <a:buChar char="-"/>
            </a:pPr>
            <a:r>
              <a:rPr lang="en-US" sz="2000" dirty="0">
                <a:latin typeface="Arial" panose="020B0604020202020204" pitchFamily="34" charset="0"/>
                <a:cs typeface="Arial" panose="020B0604020202020204" pitchFamily="34" charset="0"/>
              </a:rPr>
              <a:t>18’x15’ area</a:t>
            </a:r>
          </a:p>
          <a:p>
            <a:pPr marL="742950" lvl="1" indent="-285750">
              <a:buFontTx/>
              <a:buChar char="-"/>
            </a:pPr>
            <a:r>
              <a:rPr lang="en-US" sz="2000" dirty="0">
                <a:latin typeface="Arial Narrow" panose="020B0606020202030204" pitchFamily="34" charset="0"/>
              </a:rPr>
              <a:t>30</a:t>
            </a:r>
            <a:r>
              <a:rPr lang="en-US" sz="2000" dirty="0"/>
              <a:t>m Measuring Tape*</a:t>
            </a:r>
            <a:endParaRPr lang="en-US" sz="2000" dirty="0">
              <a:latin typeface="Arial" panose="020B0604020202020204" pitchFamily="34" charset="0"/>
              <a:cs typeface="Arial" panose="020B0604020202020204" pitchFamily="34" charset="0"/>
            </a:endParaRPr>
          </a:p>
          <a:p>
            <a:pPr lvl="1"/>
            <a:endParaRPr lang="en-US" sz="600" b="1" dirty="0"/>
          </a:p>
          <a:p>
            <a:pPr marL="742950" lvl="1" indent="-285750">
              <a:buFont typeface="Arial" panose="020B0604020202020204" pitchFamily="34" charset="0"/>
              <a:buChar char="•"/>
            </a:pPr>
            <a:r>
              <a:rPr lang="en-US" sz="2800" b="1" dirty="0"/>
              <a:t>Kahoot!</a:t>
            </a:r>
          </a:p>
          <a:p>
            <a:pPr lvl="1"/>
            <a:r>
              <a:rPr lang="en-US" sz="2000" dirty="0"/>
              <a:t>1- Laptop/Smartphone</a:t>
            </a:r>
          </a:p>
          <a:p>
            <a:pPr lvl="1"/>
            <a:endParaRPr lang="en-US" dirty="0"/>
          </a:p>
        </p:txBody>
      </p:sp>
      <p:sp>
        <p:nvSpPr>
          <p:cNvPr id="8" name="Content Placeholder 2"/>
          <p:cNvSpPr txBox="1">
            <a:spLocks/>
          </p:cNvSpPr>
          <p:nvPr/>
        </p:nvSpPr>
        <p:spPr>
          <a:xfrm>
            <a:off x="-39944" y="3301695"/>
            <a:ext cx="4900332" cy="35563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2000" dirty="0"/>
          </a:p>
          <a:p>
            <a:pPr lvl="1"/>
            <a:endParaRPr lang="en-US" sz="2000" dirty="0"/>
          </a:p>
          <a:p>
            <a:pPr marL="742950" lvl="1" indent="-285750"/>
            <a:r>
              <a:rPr lang="en-US" sz="3200" b="1" dirty="0">
                <a:effectLst>
                  <a:outerShdw blurRad="38100" dist="38100" dir="2700000" algn="tl">
                    <a:srgbClr val="000000">
                      <a:alpha val="43137"/>
                    </a:srgbClr>
                  </a:outerShdw>
                </a:effectLst>
              </a:rPr>
              <a:t>Uniform Build</a:t>
            </a:r>
          </a:p>
          <a:p>
            <a:pPr lvl="1"/>
            <a:r>
              <a:rPr lang="en-US" dirty="0"/>
              <a:t>1-Male &amp; Female blues shirt </a:t>
            </a:r>
          </a:p>
          <a:p>
            <a:pPr lvl="1"/>
            <a:r>
              <a:rPr lang="en-US" dirty="0"/>
              <a:t>1-Ribbon and Badges Kit</a:t>
            </a:r>
          </a:p>
          <a:p>
            <a:pPr lvl="1"/>
            <a:r>
              <a:rPr lang="en-US" dirty="0"/>
              <a:t>1-Set of rank insignias </a:t>
            </a:r>
          </a:p>
          <a:p>
            <a:pPr lvl="1"/>
            <a:r>
              <a:rPr lang="en-US" dirty="0"/>
              <a:t>2-Rulers (large &amp; small)</a:t>
            </a:r>
          </a:p>
          <a:p>
            <a:pPr lvl="1"/>
            <a:endParaRPr lang="en-US" sz="2000" dirty="0"/>
          </a:p>
        </p:txBody>
      </p:sp>
    </p:spTree>
    <p:extLst>
      <p:ext uri="{BB962C8B-B14F-4D97-AF65-F5344CB8AC3E}">
        <p14:creationId xmlns:p14="http://schemas.microsoft.com/office/powerpoint/2010/main" val="2042753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644" y="223934"/>
            <a:ext cx="11249608" cy="1281203"/>
          </a:xfrm>
        </p:spPr>
        <p:txBody>
          <a:bodyPr>
            <a:normAutofit/>
          </a:bodyPr>
          <a:lstStyle/>
          <a:p>
            <a:r>
              <a:rPr lang="en-US" sz="6000" b="1" u="sng" dirty="0">
                <a:solidFill>
                  <a:srgbClr val="00B0F0"/>
                </a:solidFill>
                <a:latin typeface="Algerian" panose="04020705040A02060702" pitchFamily="82" charset="0"/>
              </a:rPr>
              <a:t>Indoor Posting Of The Colors</a:t>
            </a:r>
          </a:p>
        </p:txBody>
      </p:sp>
      <p:sp>
        <p:nvSpPr>
          <p:cNvPr id="3" name="Subtitle 2"/>
          <p:cNvSpPr>
            <a:spLocks noGrp="1"/>
          </p:cNvSpPr>
          <p:nvPr>
            <p:ph type="subTitle" idx="1"/>
          </p:nvPr>
        </p:nvSpPr>
        <p:spPr>
          <a:xfrm>
            <a:off x="482082" y="1595429"/>
            <a:ext cx="11709918" cy="4711337"/>
          </a:xfrm>
        </p:spPr>
        <p:txBody>
          <a:bodyPr>
            <a:noAutofit/>
          </a:bodyPr>
          <a:lstStyle/>
          <a:p>
            <a:pPr algn="l"/>
            <a:r>
              <a:rPr lang="en-US" sz="4400" dirty="0">
                <a:solidFill>
                  <a:srgbClr val="FF0000"/>
                </a:solidFill>
              </a:rPr>
              <a:t>Objectives:</a:t>
            </a:r>
            <a:r>
              <a:rPr lang="en-US" sz="4400" dirty="0"/>
              <a:t> (1) Encourage squadrons to form a color guard capable of showing proper honor to the colors during local civic events.</a:t>
            </a:r>
          </a:p>
          <a:p>
            <a:pPr algn="l"/>
            <a:endParaRPr lang="en-US" sz="900" dirty="0"/>
          </a:p>
          <a:p>
            <a:pPr algn="l"/>
            <a:r>
              <a:rPr lang="en-US" sz="4400" dirty="0"/>
              <a:t>(2) Recognize excellence in the technical drill &amp; ceremonies in a realistic scenario where a color guard is asked to post and retrieve colors at an indoor event. </a:t>
            </a:r>
          </a:p>
        </p:txBody>
      </p:sp>
    </p:spTree>
    <p:extLst>
      <p:ext uri="{BB962C8B-B14F-4D97-AF65-F5344CB8AC3E}">
        <p14:creationId xmlns:p14="http://schemas.microsoft.com/office/powerpoint/2010/main" val="1702087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8983" y="1600200"/>
            <a:ext cx="5964241" cy="4641135"/>
          </a:xfrm>
          <a:effectLst>
            <a:softEdge rad="127000"/>
          </a:effectLst>
        </p:spPr>
      </p:pic>
      <p:sp>
        <p:nvSpPr>
          <p:cNvPr id="5" name="Title 1"/>
          <p:cNvSpPr>
            <a:spLocks noGrp="1"/>
          </p:cNvSpPr>
          <p:nvPr>
            <p:ph type="title"/>
          </p:nvPr>
        </p:nvSpPr>
        <p:spPr>
          <a:xfrm>
            <a:off x="838199" y="170815"/>
            <a:ext cx="10515600" cy="1325563"/>
          </a:xfrm>
        </p:spPr>
        <p:txBody>
          <a:bodyPr>
            <a:normAutofit/>
          </a:bodyPr>
          <a:lstStyle/>
          <a:p>
            <a:pPr algn="ctr"/>
            <a:r>
              <a:rPr lang="en-US" sz="6600" b="1" dirty="0">
                <a:solidFill>
                  <a:srgbClr val="00B0F0"/>
                </a:solidFill>
                <a:effectLst>
                  <a:outerShdw blurRad="38100" dist="38100" dir="2700000" algn="tl">
                    <a:srgbClr val="000000">
                      <a:alpha val="43137"/>
                    </a:srgbClr>
                  </a:outerShdw>
                </a:effectLst>
                <a:latin typeface="Algerian" panose="04020705040A02060702" pitchFamily="82" charset="0"/>
              </a:rPr>
              <a:t>IN-DOOR PRATICAL </a:t>
            </a:r>
          </a:p>
        </p:txBody>
      </p:sp>
      <p:sp>
        <p:nvSpPr>
          <p:cNvPr id="6" name="TextBox 5"/>
          <p:cNvSpPr txBox="1"/>
          <p:nvPr/>
        </p:nvSpPr>
        <p:spPr>
          <a:xfrm>
            <a:off x="6395421" y="1656576"/>
            <a:ext cx="5688727" cy="5201424"/>
          </a:xfrm>
          <a:prstGeom prst="rect">
            <a:avLst/>
          </a:prstGeom>
          <a:noFill/>
        </p:spPr>
        <p:txBody>
          <a:bodyPr wrap="square" rtlCol="0">
            <a:spAutoFit/>
          </a:bodyPr>
          <a:lstStyle/>
          <a:p>
            <a:r>
              <a:rPr lang="en-US" sz="2000" b="1" dirty="0"/>
              <a:t>Objective: To post &amp; retrieve Colors indoors</a:t>
            </a:r>
          </a:p>
          <a:p>
            <a:endParaRPr lang="en-US" sz="2000" b="1" dirty="0"/>
          </a:p>
          <a:p>
            <a:r>
              <a:rPr lang="en-US" sz="2000" b="1" dirty="0"/>
              <a:t>Conditions:   4-Cadet Team</a:t>
            </a:r>
          </a:p>
          <a:p>
            <a:endParaRPr lang="en-US" sz="2000" b="1" dirty="0"/>
          </a:p>
          <a:p>
            <a:pPr marL="342900" indent="-342900">
              <a:buAutoNum type="arabicPeriod"/>
            </a:pPr>
            <a:r>
              <a:rPr lang="en-US" sz="2000" b="1" dirty="0"/>
              <a:t>Planning (not scored) </a:t>
            </a:r>
          </a:p>
          <a:p>
            <a:r>
              <a:rPr lang="en-US" sz="2000" b="1" dirty="0"/>
              <a:t>	-     Teams will have 7 minutes to plan &amp; 	move/set up the room. </a:t>
            </a:r>
          </a:p>
          <a:p>
            <a:pPr marL="342900" indent="-342900">
              <a:buAutoNum type="arabicPeriod"/>
            </a:pPr>
            <a:r>
              <a:rPr lang="en-US" sz="2000" b="1" dirty="0"/>
              <a:t>Posting</a:t>
            </a:r>
          </a:p>
          <a:p>
            <a:pPr marL="742950" lvl="1" indent="-285750">
              <a:buFontTx/>
              <a:buChar char="-"/>
            </a:pPr>
            <a:r>
              <a:rPr lang="en-US" sz="2000" b="1" dirty="0"/>
              <a:t>Marshal commands, “Post the Colors”</a:t>
            </a:r>
          </a:p>
          <a:p>
            <a:pPr marL="742950" lvl="1" indent="-285750">
              <a:buFontTx/>
              <a:buChar char="-"/>
            </a:pPr>
            <a:r>
              <a:rPr lang="en-US" sz="2000" b="1" dirty="0"/>
              <a:t>Most expeditious manner</a:t>
            </a:r>
          </a:p>
          <a:p>
            <a:pPr marL="342900" indent="-342900">
              <a:buAutoNum type="arabicPeriod"/>
            </a:pPr>
            <a:r>
              <a:rPr lang="en-US" sz="2000" b="1" dirty="0"/>
              <a:t>Retrieval</a:t>
            </a:r>
          </a:p>
          <a:p>
            <a:r>
              <a:rPr lang="en-US" sz="2000" b="1" dirty="0"/>
              <a:t>	-    Marshal commands, “Retrieve the Colors”</a:t>
            </a:r>
          </a:p>
          <a:p>
            <a:r>
              <a:rPr lang="en-US" sz="2000" b="1" dirty="0"/>
              <a:t>	-    Most expeditious manner</a:t>
            </a:r>
          </a:p>
          <a:p>
            <a:endParaRPr lang="en-US" sz="2000" b="1" dirty="0"/>
          </a:p>
          <a:p>
            <a:r>
              <a:rPr lang="en-US" sz="1600" b="1" dirty="0"/>
              <a:t>See CAPP 60-75 page 10</a:t>
            </a:r>
          </a:p>
          <a:p>
            <a:endParaRPr lang="en-US" dirty="0"/>
          </a:p>
          <a:p>
            <a:endParaRPr lang="en-US" dirty="0"/>
          </a:p>
        </p:txBody>
      </p:sp>
    </p:spTree>
    <p:extLst>
      <p:ext uri="{BB962C8B-B14F-4D97-AF65-F5344CB8AC3E}">
        <p14:creationId xmlns:p14="http://schemas.microsoft.com/office/powerpoint/2010/main" val="1287460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7131" y="0"/>
            <a:ext cx="5536096" cy="1059484"/>
          </a:xfrm>
        </p:spPr>
        <p:txBody>
          <a:bodyPr/>
          <a:lstStyle/>
          <a:p>
            <a:pPr algn="ctr"/>
            <a:r>
              <a:rPr lang="en-US" dirty="0">
                <a:solidFill>
                  <a:srgbClr val="00B0F0"/>
                </a:solidFill>
                <a:latin typeface="Algerian" panose="04020705040A02060702" pitchFamily="82" charset="0"/>
              </a:rPr>
              <a:t>Set-up &amp; Rules</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38661" t="4771" r="9853"/>
          <a:stretch/>
        </p:blipFill>
        <p:spPr>
          <a:xfrm>
            <a:off x="120663" y="201836"/>
            <a:ext cx="5389582" cy="6656164"/>
          </a:xfrm>
          <a:effectLst>
            <a:softEdge rad="317500"/>
          </a:effectLst>
        </p:spPr>
      </p:pic>
      <p:sp>
        <p:nvSpPr>
          <p:cNvPr id="3" name="TextBox 2"/>
          <p:cNvSpPr txBox="1"/>
          <p:nvPr/>
        </p:nvSpPr>
        <p:spPr>
          <a:xfrm>
            <a:off x="5613940" y="979468"/>
            <a:ext cx="7310208" cy="5755422"/>
          </a:xfrm>
          <a:prstGeom prst="rect">
            <a:avLst/>
          </a:prstGeom>
          <a:noFill/>
        </p:spPr>
        <p:txBody>
          <a:bodyPr wrap="square" rtlCol="0">
            <a:spAutoFit/>
          </a:bodyPr>
          <a:lstStyle/>
          <a:p>
            <a:r>
              <a:rPr lang="en-US" sz="2400" b="1" i="1" dirty="0">
                <a:effectLst>
                  <a:outerShdw blurRad="38100" dist="38100" dir="2700000" algn="tl">
                    <a:srgbClr val="000000">
                      <a:alpha val="43137"/>
                    </a:srgbClr>
                  </a:outerShdw>
                </a:effectLst>
              </a:rPr>
              <a:t>Basic Scenario:</a:t>
            </a:r>
          </a:p>
          <a:p>
            <a:endParaRPr lang="en-US" sz="700" b="1" dirty="0"/>
          </a:p>
          <a:p>
            <a:r>
              <a:rPr lang="en-US" b="1" dirty="0"/>
              <a:t>-   Low ceiling scenario</a:t>
            </a:r>
          </a:p>
          <a:p>
            <a:r>
              <a:rPr lang="en-US" b="1" dirty="0"/>
              <a:t>-   Two flags to be posted</a:t>
            </a:r>
          </a:p>
          <a:p>
            <a:r>
              <a:rPr lang="en-US" b="1" dirty="0"/>
              <a:t>-   Teams will start and finish through a doorway</a:t>
            </a:r>
          </a:p>
          <a:p>
            <a:r>
              <a:rPr lang="en-US" b="1" dirty="0"/>
              <a:t>-   Teams must avoid obstacles </a:t>
            </a:r>
          </a:p>
          <a:p>
            <a:r>
              <a:rPr lang="en-US" b="1" dirty="0"/>
              <a:t>    (no penalty for stepping on extension cord safely)</a:t>
            </a:r>
          </a:p>
          <a:p>
            <a:pPr marL="285750" indent="-285750">
              <a:buFontTx/>
              <a:buChar char="-"/>
            </a:pPr>
            <a:r>
              <a:rPr lang="en-US" b="1" dirty="0"/>
              <a:t>7-minute planning phase </a:t>
            </a:r>
          </a:p>
          <a:p>
            <a:pPr marL="285750" indent="-285750">
              <a:buFontTx/>
              <a:buChar char="-"/>
            </a:pPr>
            <a:r>
              <a:rPr lang="en-US" b="1" dirty="0"/>
              <a:t>Only flag bases/stands can be moved </a:t>
            </a:r>
          </a:p>
          <a:p>
            <a:endParaRPr lang="en-US" sz="800" b="1" dirty="0"/>
          </a:p>
          <a:p>
            <a:r>
              <a:rPr lang="en-US" sz="2400" b="1" i="1" dirty="0">
                <a:effectLst>
                  <a:outerShdw blurRad="38100" dist="38100" dir="2700000" algn="tl">
                    <a:srgbClr val="000000">
                      <a:alpha val="43137"/>
                    </a:srgbClr>
                  </a:outerShdw>
                </a:effectLst>
              </a:rPr>
              <a:t>Common Errors:</a:t>
            </a:r>
          </a:p>
          <a:p>
            <a:endParaRPr lang="en-US" sz="700" b="1" dirty="0"/>
          </a:p>
          <a:p>
            <a:pPr marL="285750" indent="-285750">
              <a:buFontTx/>
              <a:buChar char="-"/>
            </a:pPr>
            <a:r>
              <a:rPr lang="en-US" b="1" dirty="0"/>
              <a:t>No about faces or To-the-rear permitted with the flags</a:t>
            </a:r>
          </a:p>
          <a:p>
            <a:pPr marL="285750" indent="-285750">
              <a:buFontTx/>
              <a:buChar char="-"/>
            </a:pPr>
            <a:r>
              <a:rPr lang="en-US" b="1" dirty="0"/>
              <a:t>No left face permitted if it inverts the flags   </a:t>
            </a:r>
          </a:p>
          <a:p>
            <a:pPr marL="285750" indent="-285750">
              <a:buFontTx/>
              <a:buChar char="-"/>
            </a:pPr>
            <a:r>
              <a:rPr lang="en-US" b="1" dirty="0"/>
              <a:t>Team must present colors to the audience </a:t>
            </a:r>
          </a:p>
          <a:p>
            <a:r>
              <a:rPr lang="en-US" b="1" dirty="0"/>
              <a:t>-    Flag handlers must salute the flag</a:t>
            </a:r>
          </a:p>
          <a:p>
            <a:pPr marL="285750" indent="-285750">
              <a:buFontTx/>
              <a:buChar char="-"/>
            </a:pPr>
            <a:r>
              <a:rPr lang="en-US" b="1" dirty="0"/>
              <a:t>No spinning of the rifles</a:t>
            </a:r>
          </a:p>
          <a:p>
            <a:pPr marL="285750" indent="-285750">
              <a:buFontTx/>
              <a:buChar char="-"/>
            </a:pPr>
            <a:r>
              <a:rPr lang="en-US" b="1" dirty="0"/>
              <a:t>See </a:t>
            </a:r>
            <a:r>
              <a:rPr lang="en-US" b="1" dirty="0">
                <a:latin typeface="Arial" panose="020B0604020202020204" pitchFamily="34" charset="0"/>
                <a:cs typeface="Arial" panose="020B0604020202020204" pitchFamily="34" charset="0"/>
              </a:rPr>
              <a:t>CAPP 60-33 ch7</a:t>
            </a:r>
          </a:p>
          <a:p>
            <a:endParaRPr lang="en-US" sz="800" b="1" dirty="0">
              <a:latin typeface="Arial" panose="020B0604020202020204" pitchFamily="34" charset="0"/>
              <a:cs typeface="Arial" panose="020B0604020202020204" pitchFamily="34" charset="0"/>
            </a:endParaRPr>
          </a:p>
          <a:p>
            <a:r>
              <a:rPr lang="en-US" sz="2000" b="1" i="1" dirty="0">
                <a:latin typeface="Arial" panose="020B0604020202020204" pitchFamily="34" charset="0"/>
                <a:cs typeface="Arial" panose="020B0604020202020204" pitchFamily="34" charset="0"/>
              </a:rPr>
              <a:t>Equipment Required:</a:t>
            </a:r>
          </a:p>
          <a:p>
            <a:r>
              <a:rPr lang="en-US" b="1" dirty="0">
                <a:latin typeface="Arial" panose="020B0604020202020204" pitchFamily="34" charset="0"/>
                <a:cs typeface="Arial" panose="020B0604020202020204" pitchFamily="34" charset="0"/>
              </a:rPr>
              <a:t>- Rifles &amp; Flags </a:t>
            </a:r>
            <a:r>
              <a:rPr lang="en-US" sz="1400" b="1" dirty="0">
                <a:latin typeface="Arial" panose="020B0604020202020204" pitchFamily="34" charset="0"/>
                <a:cs typeface="Arial" panose="020B0604020202020204" pitchFamily="34" charset="0"/>
              </a:rPr>
              <a:t>(no gloves, guard belts or flag harnesses required)</a:t>
            </a:r>
          </a:p>
          <a:p>
            <a:endParaRPr lang="en-US" dirty="0"/>
          </a:p>
        </p:txBody>
      </p:sp>
      <p:sp>
        <p:nvSpPr>
          <p:cNvPr id="6" name="TextBox 5"/>
          <p:cNvSpPr txBox="1"/>
          <p:nvPr/>
        </p:nvSpPr>
        <p:spPr>
          <a:xfrm>
            <a:off x="10472901" y="3769147"/>
            <a:ext cx="1431802" cy="261610"/>
          </a:xfrm>
          <a:prstGeom prst="rect">
            <a:avLst/>
          </a:prstGeom>
          <a:noFill/>
        </p:spPr>
        <p:txBody>
          <a:bodyPr wrap="none" rtlCol="0">
            <a:spAutoFit/>
          </a:bodyPr>
          <a:lstStyle/>
          <a:p>
            <a:r>
              <a:rPr lang="en-US" sz="1100" b="1" dirty="0">
                <a:latin typeface="Arial" panose="020B0604020202020204" pitchFamily="34" charset="0"/>
                <a:cs typeface="Arial" panose="020B0604020202020204" pitchFamily="34" charset="0"/>
              </a:rPr>
              <a:t>(CAPP 60-33 p102)</a:t>
            </a:r>
          </a:p>
        </p:txBody>
      </p:sp>
      <p:sp>
        <p:nvSpPr>
          <p:cNvPr id="7" name="TextBox 6"/>
          <p:cNvSpPr txBox="1"/>
          <p:nvPr/>
        </p:nvSpPr>
        <p:spPr>
          <a:xfrm>
            <a:off x="10472901" y="4283217"/>
            <a:ext cx="1431802" cy="261610"/>
          </a:xfrm>
          <a:prstGeom prst="rect">
            <a:avLst/>
          </a:prstGeom>
          <a:noFill/>
        </p:spPr>
        <p:txBody>
          <a:bodyPr wrap="none" rtlCol="0">
            <a:spAutoFit/>
          </a:bodyPr>
          <a:lstStyle/>
          <a:p>
            <a:r>
              <a:rPr lang="en-US" sz="1100" b="1" dirty="0">
                <a:latin typeface="Arial" panose="020B0604020202020204" pitchFamily="34" charset="0"/>
                <a:cs typeface="Arial" panose="020B0604020202020204" pitchFamily="34" charset="0"/>
              </a:rPr>
              <a:t>(CAPP 60-33 p109)</a:t>
            </a:r>
          </a:p>
        </p:txBody>
      </p:sp>
    </p:spTree>
    <p:extLst>
      <p:ext uri="{BB962C8B-B14F-4D97-AF65-F5344CB8AC3E}">
        <p14:creationId xmlns:p14="http://schemas.microsoft.com/office/powerpoint/2010/main" val="974291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62727" y="223586"/>
            <a:ext cx="10878855" cy="6407675"/>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p:cNvCxnSpPr/>
          <p:nvPr/>
        </p:nvCxnSpPr>
        <p:spPr>
          <a:xfrm flipV="1">
            <a:off x="1371111" y="6506185"/>
            <a:ext cx="10770471" cy="6803"/>
          </a:xfrm>
          <a:prstGeom prst="straightConnector1">
            <a:avLst/>
          </a:prstGeom>
          <a:ln w="762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371112" y="256244"/>
            <a:ext cx="9896" cy="6301111"/>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603279" y="5809533"/>
            <a:ext cx="941834" cy="646331"/>
          </a:xfrm>
          <a:prstGeom prst="rect">
            <a:avLst/>
          </a:prstGeom>
          <a:solidFill>
            <a:srgbClr val="0070C0"/>
          </a:solidFill>
        </p:spPr>
        <p:txBody>
          <a:bodyPr wrap="square" rtlCol="0">
            <a:spAutoFit/>
          </a:bodyPr>
          <a:lstStyle/>
          <a:p>
            <a:r>
              <a:rPr lang="en-US" sz="3600" dirty="0">
                <a:solidFill>
                  <a:schemeClr val="bg1"/>
                </a:solidFill>
                <a:latin typeface="Arial Black" panose="020B0A04020102020204" pitchFamily="34" charset="0"/>
              </a:rPr>
              <a:t>18’</a:t>
            </a:r>
            <a:endParaRPr lang="en-US" sz="3600" dirty="0"/>
          </a:p>
        </p:txBody>
      </p:sp>
      <p:sp>
        <p:nvSpPr>
          <p:cNvPr id="11" name="TextBox 10"/>
          <p:cNvSpPr txBox="1"/>
          <p:nvPr/>
        </p:nvSpPr>
        <p:spPr>
          <a:xfrm>
            <a:off x="1477743" y="5107216"/>
            <a:ext cx="927528" cy="646331"/>
          </a:xfrm>
          <a:prstGeom prst="rect">
            <a:avLst/>
          </a:prstGeom>
          <a:solidFill>
            <a:srgbClr val="FF0000"/>
          </a:solidFill>
        </p:spPr>
        <p:txBody>
          <a:bodyPr wrap="square" rtlCol="0">
            <a:spAutoFit/>
          </a:bodyPr>
          <a:lstStyle/>
          <a:p>
            <a:r>
              <a:rPr lang="en-US" sz="3600" dirty="0">
                <a:solidFill>
                  <a:schemeClr val="bg1"/>
                </a:solidFill>
                <a:latin typeface="Arial Black" panose="020B0A04020102020204" pitchFamily="34" charset="0"/>
              </a:rPr>
              <a:t>15’</a:t>
            </a:r>
            <a:endParaRPr lang="en-US" sz="3600" dirty="0"/>
          </a:p>
        </p:txBody>
      </p:sp>
      <p:sp>
        <p:nvSpPr>
          <p:cNvPr id="14" name="Rectangle 13"/>
          <p:cNvSpPr/>
          <p:nvPr/>
        </p:nvSpPr>
        <p:spPr>
          <a:xfrm>
            <a:off x="1292315" y="687594"/>
            <a:ext cx="811272" cy="1309724"/>
          </a:xfrm>
          <a:prstGeom prst="rect">
            <a:avLst/>
          </a:prstGeom>
          <a:solidFill>
            <a:schemeClr val="tx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Entry</a:t>
            </a:r>
          </a:p>
          <a:p>
            <a:pPr algn="ctr"/>
            <a:r>
              <a:rPr lang="en-US" sz="2000" b="1" dirty="0">
                <a:solidFill>
                  <a:schemeClr val="bg1"/>
                </a:solidFill>
              </a:rPr>
              <a:t>&amp;</a:t>
            </a:r>
          </a:p>
          <a:p>
            <a:pPr algn="ctr"/>
            <a:r>
              <a:rPr lang="en-US" sz="2000" b="1" dirty="0">
                <a:solidFill>
                  <a:schemeClr val="bg1"/>
                </a:solidFill>
              </a:rPr>
              <a:t>Exit</a:t>
            </a:r>
          </a:p>
          <a:p>
            <a:pPr algn="ctr"/>
            <a:r>
              <a:rPr lang="en-US" sz="1200" b="1" dirty="0">
                <a:solidFill>
                  <a:schemeClr val="bg1"/>
                </a:solidFill>
              </a:rPr>
              <a:t>Doorway </a:t>
            </a:r>
          </a:p>
        </p:txBody>
      </p:sp>
      <p:sp>
        <p:nvSpPr>
          <p:cNvPr id="15" name="TextBox 14"/>
          <p:cNvSpPr txBox="1"/>
          <p:nvPr/>
        </p:nvSpPr>
        <p:spPr>
          <a:xfrm>
            <a:off x="2468991" y="978247"/>
            <a:ext cx="791633" cy="461665"/>
          </a:xfrm>
          <a:prstGeom prst="rect">
            <a:avLst/>
          </a:prstGeom>
          <a:solidFill>
            <a:srgbClr val="FFC000"/>
          </a:solidFill>
        </p:spPr>
        <p:txBody>
          <a:bodyPr wrap="square" rtlCol="0">
            <a:spAutoFit/>
          </a:bodyPr>
          <a:lstStyle/>
          <a:p>
            <a:r>
              <a:rPr lang="en-US" sz="2400" dirty="0">
                <a:solidFill>
                  <a:schemeClr val="bg1"/>
                </a:solidFill>
                <a:latin typeface="Arial Black" panose="020B0A04020102020204" pitchFamily="34" charset="0"/>
              </a:rPr>
              <a:t>80’’</a:t>
            </a:r>
            <a:endParaRPr lang="en-US" sz="2400" dirty="0"/>
          </a:p>
        </p:txBody>
      </p:sp>
      <p:pic>
        <p:nvPicPr>
          <p:cNvPr id="19" name="Picture 18"/>
          <p:cNvPicPr>
            <a:picLocks noChangeAspect="1"/>
          </p:cNvPicPr>
          <p:nvPr/>
        </p:nvPicPr>
        <p:blipFill>
          <a:blip r:embed="rId2">
            <a:clrChange>
              <a:clrFrom>
                <a:srgbClr val="FFFFFF"/>
              </a:clrFrom>
              <a:clrTo>
                <a:srgbClr val="FFFFFF">
                  <a:alpha val="0"/>
                </a:srgbClr>
              </a:clrTo>
            </a:clrChange>
          </a:blip>
          <a:stretch>
            <a:fillRect/>
          </a:stretch>
        </p:blipFill>
        <p:spPr>
          <a:xfrm>
            <a:off x="3874081" y="1142142"/>
            <a:ext cx="1511968" cy="1511968"/>
          </a:xfrm>
          <a:prstGeom prst="rect">
            <a:avLst/>
          </a:prstGeom>
        </p:spPr>
      </p:pic>
      <p:pic>
        <p:nvPicPr>
          <p:cNvPr id="20" name="Picture 19"/>
          <p:cNvPicPr>
            <a:picLocks noChangeAspect="1"/>
          </p:cNvPicPr>
          <p:nvPr/>
        </p:nvPicPr>
        <p:blipFill>
          <a:blip r:embed="rId2">
            <a:clrChange>
              <a:clrFrom>
                <a:srgbClr val="FFFFFF"/>
              </a:clrFrom>
              <a:clrTo>
                <a:srgbClr val="FFFFFF">
                  <a:alpha val="0"/>
                </a:srgbClr>
              </a:clrTo>
            </a:clrChange>
          </a:blip>
          <a:stretch>
            <a:fillRect/>
          </a:stretch>
        </p:blipFill>
        <p:spPr>
          <a:xfrm>
            <a:off x="3853883" y="2435249"/>
            <a:ext cx="1511968" cy="1511968"/>
          </a:xfrm>
          <a:prstGeom prst="rect">
            <a:avLst/>
          </a:prstGeom>
        </p:spPr>
      </p:pic>
      <p:pic>
        <p:nvPicPr>
          <p:cNvPr id="21" name="Picture 20"/>
          <p:cNvPicPr>
            <a:picLocks noChangeAspect="1"/>
          </p:cNvPicPr>
          <p:nvPr/>
        </p:nvPicPr>
        <p:blipFill>
          <a:blip r:embed="rId2">
            <a:clrChange>
              <a:clrFrom>
                <a:srgbClr val="FFFFFF"/>
              </a:clrFrom>
              <a:clrTo>
                <a:srgbClr val="FFFFFF">
                  <a:alpha val="0"/>
                </a:srgbClr>
              </a:clrTo>
            </a:clrChange>
          </a:blip>
          <a:stretch>
            <a:fillRect/>
          </a:stretch>
        </p:blipFill>
        <p:spPr>
          <a:xfrm>
            <a:off x="3950151" y="3710490"/>
            <a:ext cx="1511968" cy="1511968"/>
          </a:xfrm>
          <a:prstGeom prst="rect">
            <a:avLst/>
          </a:prstGeom>
        </p:spPr>
      </p:pic>
      <p:pic>
        <p:nvPicPr>
          <p:cNvPr id="22" name="Picture 21"/>
          <p:cNvPicPr>
            <a:picLocks noChangeAspect="1"/>
          </p:cNvPicPr>
          <p:nvPr/>
        </p:nvPicPr>
        <p:blipFill>
          <a:blip r:embed="rId2">
            <a:clrChange>
              <a:clrFrom>
                <a:srgbClr val="FFFFFF"/>
              </a:clrFrom>
              <a:clrTo>
                <a:srgbClr val="FFFFFF">
                  <a:alpha val="0"/>
                </a:srgbClr>
              </a:clrTo>
            </a:clrChange>
          </a:blip>
          <a:stretch>
            <a:fillRect/>
          </a:stretch>
        </p:blipFill>
        <p:spPr>
          <a:xfrm>
            <a:off x="6513060" y="1012599"/>
            <a:ext cx="1511968" cy="1511968"/>
          </a:xfrm>
          <a:prstGeom prst="rect">
            <a:avLst/>
          </a:prstGeom>
        </p:spPr>
      </p:pic>
      <p:pic>
        <p:nvPicPr>
          <p:cNvPr id="24" name="Picture 23"/>
          <p:cNvPicPr>
            <a:picLocks noChangeAspect="1"/>
          </p:cNvPicPr>
          <p:nvPr/>
        </p:nvPicPr>
        <p:blipFill>
          <a:blip r:embed="rId2">
            <a:clrChange>
              <a:clrFrom>
                <a:srgbClr val="FFFFFF"/>
              </a:clrFrom>
              <a:clrTo>
                <a:srgbClr val="FFFFFF">
                  <a:alpha val="0"/>
                </a:srgbClr>
              </a:clrTo>
            </a:clrChange>
          </a:blip>
          <a:stretch>
            <a:fillRect/>
          </a:stretch>
        </p:blipFill>
        <p:spPr>
          <a:xfrm>
            <a:off x="6633323" y="3812900"/>
            <a:ext cx="1511968" cy="1511968"/>
          </a:xfrm>
          <a:prstGeom prst="rect">
            <a:avLst/>
          </a:prstGeom>
        </p:spPr>
      </p:pic>
      <p:pic>
        <p:nvPicPr>
          <p:cNvPr id="25" name="Picture 24"/>
          <p:cNvPicPr>
            <a:picLocks noChangeAspect="1"/>
          </p:cNvPicPr>
          <p:nvPr/>
        </p:nvPicPr>
        <p:blipFill>
          <a:blip r:embed="rId3">
            <a:clrChange>
              <a:clrFrom>
                <a:srgbClr val="FEFEFE"/>
              </a:clrFrom>
              <a:clrTo>
                <a:srgbClr val="FEFEFE">
                  <a:alpha val="0"/>
                </a:srgbClr>
              </a:clrTo>
            </a:clrChange>
          </a:blip>
          <a:stretch>
            <a:fillRect/>
          </a:stretch>
        </p:blipFill>
        <p:spPr>
          <a:xfrm>
            <a:off x="11214752" y="1258598"/>
            <a:ext cx="859279" cy="859279"/>
          </a:xfrm>
          <a:prstGeom prst="rect">
            <a:avLst/>
          </a:prstGeom>
        </p:spPr>
      </p:pic>
      <p:pic>
        <p:nvPicPr>
          <p:cNvPr id="26" name="Picture 25"/>
          <p:cNvPicPr>
            <a:picLocks noChangeAspect="1"/>
          </p:cNvPicPr>
          <p:nvPr/>
        </p:nvPicPr>
        <p:blipFill>
          <a:blip r:embed="rId3">
            <a:clrChange>
              <a:clrFrom>
                <a:srgbClr val="FEFEFE"/>
              </a:clrFrom>
              <a:clrTo>
                <a:srgbClr val="FEFEFE">
                  <a:alpha val="0"/>
                </a:srgbClr>
              </a:clrTo>
            </a:clrChange>
          </a:blip>
          <a:stretch>
            <a:fillRect/>
          </a:stretch>
        </p:blipFill>
        <p:spPr>
          <a:xfrm>
            <a:off x="11255057" y="4748882"/>
            <a:ext cx="859279" cy="859279"/>
          </a:xfrm>
          <a:prstGeom prst="rect">
            <a:avLst/>
          </a:prstGeom>
        </p:spPr>
      </p:pic>
      <p:sp>
        <p:nvSpPr>
          <p:cNvPr id="36" name="TextBox 35"/>
          <p:cNvSpPr txBox="1"/>
          <p:nvPr/>
        </p:nvSpPr>
        <p:spPr>
          <a:xfrm>
            <a:off x="9570337" y="4447725"/>
            <a:ext cx="814709" cy="646331"/>
          </a:xfrm>
          <a:prstGeom prst="rect">
            <a:avLst/>
          </a:prstGeom>
          <a:noFill/>
        </p:spPr>
        <p:txBody>
          <a:bodyPr wrap="square" rtlCol="0">
            <a:spAutoFit/>
          </a:bodyPr>
          <a:lstStyle/>
          <a:p>
            <a:r>
              <a:rPr lang="en-US" sz="3600" b="1" dirty="0">
                <a:solidFill>
                  <a:schemeClr val="bg1"/>
                </a:solidFill>
                <a:latin typeface="Arial Black" panose="020B0A04020102020204" pitchFamily="34" charset="0"/>
              </a:rPr>
              <a:t>7’</a:t>
            </a:r>
          </a:p>
        </p:txBody>
      </p:sp>
      <p:pic>
        <p:nvPicPr>
          <p:cNvPr id="41" name="Picture 40"/>
          <p:cNvPicPr>
            <a:picLocks noChangeAspect="1"/>
          </p:cNvPicPr>
          <p:nvPr/>
        </p:nvPicPr>
        <p:blipFill>
          <a:blip r:embed="rId4">
            <a:clrChange>
              <a:clrFrom>
                <a:srgbClr val="FFFFFF"/>
              </a:clrFrom>
              <a:clrTo>
                <a:srgbClr val="FFFFFF">
                  <a:alpha val="0"/>
                </a:srgbClr>
              </a:clrTo>
            </a:clrChange>
          </a:blip>
          <a:stretch>
            <a:fillRect/>
          </a:stretch>
        </p:blipFill>
        <p:spPr>
          <a:xfrm>
            <a:off x="7078913" y="3212483"/>
            <a:ext cx="798453" cy="536187"/>
          </a:xfrm>
          <a:prstGeom prst="rect">
            <a:avLst/>
          </a:prstGeom>
        </p:spPr>
      </p:pic>
      <p:sp>
        <p:nvSpPr>
          <p:cNvPr id="42" name="Freeform 41"/>
          <p:cNvSpPr/>
          <p:nvPr/>
        </p:nvSpPr>
        <p:spPr>
          <a:xfrm rot="16703968">
            <a:off x="9740106" y="1382583"/>
            <a:ext cx="516645" cy="4330823"/>
          </a:xfrm>
          <a:custGeom>
            <a:avLst/>
            <a:gdLst>
              <a:gd name="connsiteX0" fmla="*/ 0 w 516645"/>
              <a:gd name="connsiteY0" fmla="*/ 0 h 2241311"/>
              <a:gd name="connsiteX1" fmla="*/ 48126 w 516645"/>
              <a:gd name="connsiteY1" fmla="*/ 240632 h 2241311"/>
              <a:gd name="connsiteX2" fmla="*/ 82502 w 516645"/>
              <a:gd name="connsiteY2" fmla="*/ 247507 h 2241311"/>
              <a:gd name="connsiteX3" fmla="*/ 103128 w 516645"/>
              <a:gd name="connsiteY3" fmla="*/ 254382 h 2241311"/>
              <a:gd name="connsiteX4" fmla="*/ 130629 w 516645"/>
              <a:gd name="connsiteY4" fmla="*/ 268132 h 2241311"/>
              <a:gd name="connsiteX5" fmla="*/ 199380 w 516645"/>
              <a:gd name="connsiteY5" fmla="*/ 295633 h 2241311"/>
              <a:gd name="connsiteX6" fmla="*/ 240632 w 516645"/>
              <a:gd name="connsiteY6" fmla="*/ 323134 h 2241311"/>
              <a:gd name="connsiteX7" fmla="*/ 261257 w 516645"/>
              <a:gd name="connsiteY7" fmla="*/ 336884 h 2241311"/>
              <a:gd name="connsiteX8" fmla="*/ 281883 w 516645"/>
              <a:gd name="connsiteY8" fmla="*/ 343759 h 2241311"/>
              <a:gd name="connsiteX9" fmla="*/ 316259 w 516645"/>
              <a:gd name="connsiteY9" fmla="*/ 364385 h 2241311"/>
              <a:gd name="connsiteX10" fmla="*/ 336884 w 516645"/>
              <a:gd name="connsiteY10" fmla="*/ 378135 h 2241311"/>
              <a:gd name="connsiteX11" fmla="*/ 391886 w 516645"/>
              <a:gd name="connsiteY11" fmla="*/ 412511 h 2241311"/>
              <a:gd name="connsiteX12" fmla="*/ 419386 w 516645"/>
              <a:gd name="connsiteY12" fmla="*/ 453762 h 2241311"/>
              <a:gd name="connsiteX13" fmla="*/ 433137 w 516645"/>
              <a:gd name="connsiteY13" fmla="*/ 474388 h 2241311"/>
              <a:gd name="connsiteX14" fmla="*/ 446887 w 516645"/>
              <a:gd name="connsiteY14" fmla="*/ 501889 h 2241311"/>
              <a:gd name="connsiteX15" fmla="*/ 460638 w 516645"/>
              <a:gd name="connsiteY15" fmla="*/ 522514 h 2241311"/>
              <a:gd name="connsiteX16" fmla="*/ 481263 w 516645"/>
              <a:gd name="connsiteY16" fmla="*/ 584391 h 2241311"/>
              <a:gd name="connsiteX17" fmla="*/ 495014 w 516645"/>
              <a:gd name="connsiteY17" fmla="*/ 611892 h 2241311"/>
              <a:gd name="connsiteX18" fmla="*/ 508764 w 516645"/>
              <a:gd name="connsiteY18" fmla="*/ 660018 h 2241311"/>
              <a:gd name="connsiteX19" fmla="*/ 508764 w 516645"/>
              <a:gd name="connsiteY19" fmla="*/ 845648 h 2241311"/>
              <a:gd name="connsiteX20" fmla="*/ 501889 w 516645"/>
              <a:gd name="connsiteY20" fmla="*/ 866274 h 2241311"/>
              <a:gd name="connsiteX21" fmla="*/ 488138 w 516645"/>
              <a:gd name="connsiteY21" fmla="*/ 886899 h 2241311"/>
              <a:gd name="connsiteX22" fmla="*/ 474388 w 516645"/>
              <a:gd name="connsiteY22" fmla="*/ 928150 h 2241311"/>
              <a:gd name="connsiteX23" fmla="*/ 467513 w 516645"/>
              <a:gd name="connsiteY23" fmla="*/ 948776 h 2241311"/>
              <a:gd name="connsiteX24" fmla="*/ 440012 w 516645"/>
              <a:gd name="connsiteY24" fmla="*/ 990027 h 2241311"/>
              <a:gd name="connsiteX25" fmla="*/ 419386 w 516645"/>
              <a:gd name="connsiteY25" fmla="*/ 1024403 h 2241311"/>
              <a:gd name="connsiteX26" fmla="*/ 412511 w 516645"/>
              <a:gd name="connsiteY26" fmla="*/ 1045029 h 2241311"/>
              <a:gd name="connsiteX27" fmla="*/ 364385 w 516645"/>
              <a:gd name="connsiteY27" fmla="*/ 1106905 h 2241311"/>
              <a:gd name="connsiteX28" fmla="*/ 350635 w 516645"/>
              <a:gd name="connsiteY28" fmla="*/ 1134406 h 2241311"/>
              <a:gd name="connsiteX29" fmla="*/ 336884 w 516645"/>
              <a:gd name="connsiteY29" fmla="*/ 1155032 h 2241311"/>
              <a:gd name="connsiteX30" fmla="*/ 323134 w 516645"/>
              <a:gd name="connsiteY30" fmla="*/ 1196283 h 2241311"/>
              <a:gd name="connsiteX31" fmla="*/ 309383 w 516645"/>
              <a:gd name="connsiteY31" fmla="*/ 1244409 h 2241311"/>
              <a:gd name="connsiteX32" fmla="*/ 323134 w 516645"/>
              <a:gd name="connsiteY32" fmla="*/ 1395663 h 2241311"/>
              <a:gd name="connsiteX33" fmla="*/ 330009 w 516645"/>
              <a:gd name="connsiteY33" fmla="*/ 1443790 h 2241311"/>
              <a:gd name="connsiteX34" fmla="*/ 357510 w 516645"/>
              <a:gd name="connsiteY34" fmla="*/ 1478165 h 2241311"/>
              <a:gd name="connsiteX35" fmla="*/ 391886 w 516645"/>
              <a:gd name="connsiteY35" fmla="*/ 1540042 h 2241311"/>
              <a:gd name="connsiteX36" fmla="*/ 405636 w 516645"/>
              <a:gd name="connsiteY36" fmla="*/ 1553793 h 2241311"/>
              <a:gd name="connsiteX37" fmla="*/ 419386 w 516645"/>
              <a:gd name="connsiteY37" fmla="*/ 1581293 h 2241311"/>
              <a:gd name="connsiteX38" fmla="*/ 446887 w 516645"/>
              <a:gd name="connsiteY38" fmla="*/ 1622544 h 2241311"/>
              <a:gd name="connsiteX39" fmla="*/ 460638 w 516645"/>
              <a:gd name="connsiteY39" fmla="*/ 1643170 h 2241311"/>
              <a:gd name="connsiteX40" fmla="*/ 474388 w 516645"/>
              <a:gd name="connsiteY40" fmla="*/ 1670671 h 2241311"/>
              <a:gd name="connsiteX41" fmla="*/ 488138 w 516645"/>
              <a:gd name="connsiteY41" fmla="*/ 1691296 h 2241311"/>
              <a:gd name="connsiteX42" fmla="*/ 508764 w 516645"/>
              <a:gd name="connsiteY42" fmla="*/ 1732547 h 2241311"/>
              <a:gd name="connsiteX43" fmla="*/ 515639 w 516645"/>
              <a:gd name="connsiteY43" fmla="*/ 1766923 h 2241311"/>
              <a:gd name="connsiteX44" fmla="*/ 508764 w 516645"/>
              <a:gd name="connsiteY44" fmla="*/ 1876926 h 2241311"/>
              <a:gd name="connsiteX45" fmla="*/ 440012 w 516645"/>
              <a:gd name="connsiteY45" fmla="*/ 1945678 h 2241311"/>
              <a:gd name="connsiteX46" fmla="*/ 412511 w 516645"/>
              <a:gd name="connsiteY46" fmla="*/ 1973179 h 2241311"/>
              <a:gd name="connsiteX47" fmla="*/ 385011 w 516645"/>
              <a:gd name="connsiteY47" fmla="*/ 1993805 h 2241311"/>
              <a:gd name="connsiteX48" fmla="*/ 371260 w 516645"/>
              <a:gd name="connsiteY48" fmla="*/ 2014430 h 2241311"/>
              <a:gd name="connsiteX49" fmla="*/ 350635 w 516645"/>
              <a:gd name="connsiteY49" fmla="*/ 2076307 h 2241311"/>
              <a:gd name="connsiteX50" fmla="*/ 343759 w 516645"/>
              <a:gd name="connsiteY50" fmla="*/ 2096932 h 2241311"/>
              <a:gd name="connsiteX51" fmla="*/ 343759 w 516645"/>
              <a:gd name="connsiteY51" fmla="*/ 2241311 h 224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6645" h="2241311">
                <a:moveTo>
                  <a:pt x="0" y="0"/>
                </a:moveTo>
                <a:cubicBezTo>
                  <a:pt x="16042" y="80211"/>
                  <a:pt x="22259" y="163031"/>
                  <a:pt x="48126" y="240632"/>
                </a:cubicBezTo>
                <a:cubicBezTo>
                  <a:pt x="51821" y="251718"/>
                  <a:pt x="71165" y="244673"/>
                  <a:pt x="82502" y="247507"/>
                </a:cubicBezTo>
                <a:cubicBezTo>
                  <a:pt x="89533" y="249265"/>
                  <a:pt x="96467" y="251527"/>
                  <a:pt x="103128" y="254382"/>
                </a:cubicBezTo>
                <a:cubicBezTo>
                  <a:pt x="112548" y="258419"/>
                  <a:pt x="121113" y="264326"/>
                  <a:pt x="130629" y="268132"/>
                </a:cubicBezTo>
                <a:cubicBezTo>
                  <a:pt x="169978" y="283872"/>
                  <a:pt x="167136" y="276287"/>
                  <a:pt x="199380" y="295633"/>
                </a:cubicBezTo>
                <a:cubicBezTo>
                  <a:pt x="213551" y="304136"/>
                  <a:pt x="226881" y="313967"/>
                  <a:pt x="240632" y="323134"/>
                </a:cubicBezTo>
                <a:cubicBezTo>
                  <a:pt x="247507" y="327717"/>
                  <a:pt x="253418" y="334271"/>
                  <a:pt x="261257" y="336884"/>
                </a:cubicBezTo>
                <a:lnTo>
                  <a:pt x="281883" y="343759"/>
                </a:lnTo>
                <a:cubicBezTo>
                  <a:pt x="308739" y="370617"/>
                  <a:pt x="280560" y="346536"/>
                  <a:pt x="316259" y="364385"/>
                </a:cubicBezTo>
                <a:cubicBezTo>
                  <a:pt x="323649" y="368080"/>
                  <a:pt x="329710" y="374035"/>
                  <a:pt x="336884" y="378135"/>
                </a:cubicBezTo>
                <a:cubicBezTo>
                  <a:pt x="389735" y="408336"/>
                  <a:pt x="339303" y="373075"/>
                  <a:pt x="391886" y="412511"/>
                </a:cubicBezTo>
                <a:lnTo>
                  <a:pt x="419386" y="453762"/>
                </a:lnTo>
                <a:cubicBezTo>
                  <a:pt x="423970" y="460637"/>
                  <a:pt x="429442" y="466997"/>
                  <a:pt x="433137" y="474388"/>
                </a:cubicBezTo>
                <a:cubicBezTo>
                  <a:pt x="437720" y="483555"/>
                  <a:pt x="441802" y="492990"/>
                  <a:pt x="446887" y="501889"/>
                </a:cubicBezTo>
                <a:cubicBezTo>
                  <a:pt x="450987" y="509063"/>
                  <a:pt x="456943" y="515123"/>
                  <a:pt x="460638" y="522514"/>
                </a:cubicBezTo>
                <a:cubicBezTo>
                  <a:pt x="490730" y="582698"/>
                  <a:pt x="461569" y="531875"/>
                  <a:pt x="481263" y="584391"/>
                </a:cubicBezTo>
                <a:cubicBezTo>
                  <a:pt x="484862" y="593988"/>
                  <a:pt x="490977" y="602472"/>
                  <a:pt x="495014" y="611892"/>
                </a:cubicBezTo>
                <a:cubicBezTo>
                  <a:pt x="500932" y="625700"/>
                  <a:pt x="505275" y="646063"/>
                  <a:pt x="508764" y="660018"/>
                </a:cubicBezTo>
                <a:cubicBezTo>
                  <a:pt x="518651" y="749001"/>
                  <a:pt x="519877" y="728958"/>
                  <a:pt x="508764" y="845648"/>
                </a:cubicBezTo>
                <a:cubicBezTo>
                  <a:pt x="508077" y="852863"/>
                  <a:pt x="505130" y="859792"/>
                  <a:pt x="501889" y="866274"/>
                </a:cubicBezTo>
                <a:cubicBezTo>
                  <a:pt x="498194" y="873665"/>
                  <a:pt x="492722" y="880024"/>
                  <a:pt x="488138" y="886899"/>
                </a:cubicBezTo>
                <a:lnTo>
                  <a:pt x="474388" y="928150"/>
                </a:lnTo>
                <a:cubicBezTo>
                  <a:pt x="472096" y="935025"/>
                  <a:pt x="471533" y="942746"/>
                  <a:pt x="467513" y="948776"/>
                </a:cubicBezTo>
                <a:lnTo>
                  <a:pt x="440012" y="990027"/>
                </a:lnTo>
                <a:cubicBezTo>
                  <a:pt x="420536" y="1048457"/>
                  <a:pt x="447699" y="977216"/>
                  <a:pt x="419386" y="1024403"/>
                </a:cubicBezTo>
                <a:cubicBezTo>
                  <a:pt x="415657" y="1030617"/>
                  <a:pt x="416030" y="1038694"/>
                  <a:pt x="412511" y="1045029"/>
                </a:cubicBezTo>
                <a:cubicBezTo>
                  <a:pt x="391952" y="1082036"/>
                  <a:pt x="389440" y="1081851"/>
                  <a:pt x="364385" y="1106905"/>
                </a:cubicBezTo>
                <a:cubicBezTo>
                  <a:pt x="359802" y="1116072"/>
                  <a:pt x="355720" y="1125507"/>
                  <a:pt x="350635" y="1134406"/>
                </a:cubicBezTo>
                <a:cubicBezTo>
                  <a:pt x="346535" y="1141580"/>
                  <a:pt x="340240" y="1147481"/>
                  <a:pt x="336884" y="1155032"/>
                </a:cubicBezTo>
                <a:cubicBezTo>
                  <a:pt x="330997" y="1168277"/>
                  <a:pt x="327717" y="1182533"/>
                  <a:pt x="323134" y="1196283"/>
                </a:cubicBezTo>
                <a:cubicBezTo>
                  <a:pt x="313270" y="1225874"/>
                  <a:pt x="318017" y="1209875"/>
                  <a:pt x="309383" y="1244409"/>
                </a:cubicBezTo>
                <a:cubicBezTo>
                  <a:pt x="318921" y="1396995"/>
                  <a:pt x="309539" y="1307294"/>
                  <a:pt x="323134" y="1395663"/>
                </a:cubicBezTo>
                <a:cubicBezTo>
                  <a:pt x="325598" y="1411680"/>
                  <a:pt x="325353" y="1428268"/>
                  <a:pt x="330009" y="1443790"/>
                </a:cubicBezTo>
                <a:cubicBezTo>
                  <a:pt x="333726" y="1456181"/>
                  <a:pt x="348608" y="1469263"/>
                  <a:pt x="357510" y="1478165"/>
                </a:cubicBezTo>
                <a:cubicBezTo>
                  <a:pt x="366156" y="1504103"/>
                  <a:pt x="368243" y="1516398"/>
                  <a:pt x="391886" y="1540042"/>
                </a:cubicBezTo>
                <a:cubicBezTo>
                  <a:pt x="396469" y="1544626"/>
                  <a:pt x="402040" y="1548400"/>
                  <a:pt x="405636" y="1553793"/>
                </a:cubicBezTo>
                <a:cubicBezTo>
                  <a:pt x="411321" y="1562320"/>
                  <a:pt x="414113" y="1572505"/>
                  <a:pt x="419386" y="1581293"/>
                </a:cubicBezTo>
                <a:cubicBezTo>
                  <a:pt x="427889" y="1595464"/>
                  <a:pt x="437720" y="1608794"/>
                  <a:pt x="446887" y="1622544"/>
                </a:cubicBezTo>
                <a:cubicBezTo>
                  <a:pt x="451471" y="1629419"/>
                  <a:pt x="456943" y="1635779"/>
                  <a:pt x="460638" y="1643170"/>
                </a:cubicBezTo>
                <a:cubicBezTo>
                  <a:pt x="465221" y="1652337"/>
                  <a:pt x="469303" y="1661772"/>
                  <a:pt x="474388" y="1670671"/>
                </a:cubicBezTo>
                <a:cubicBezTo>
                  <a:pt x="478487" y="1677845"/>
                  <a:pt x="484443" y="1683906"/>
                  <a:pt x="488138" y="1691296"/>
                </a:cubicBezTo>
                <a:cubicBezTo>
                  <a:pt x="516603" y="1748224"/>
                  <a:pt x="469360" y="1673441"/>
                  <a:pt x="508764" y="1732547"/>
                </a:cubicBezTo>
                <a:cubicBezTo>
                  <a:pt x="511056" y="1744006"/>
                  <a:pt x="515639" y="1755237"/>
                  <a:pt x="515639" y="1766923"/>
                </a:cubicBezTo>
                <a:cubicBezTo>
                  <a:pt x="515639" y="1803662"/>
                  <a:pt x="516906" y="1841100"/>
                  <a:pt x="508764" y="1876926"/>
                </a:cubicBezTo>
                <a:cubicBezTo>
                  <a:pt x="497980" y="1924377"/>
                  <a:pt x="469130" y="1916560"/>
                  <a:pt x="440012" y="1945678"/>
                </a:cubicBezTo>
                <a:cubicBezTo>
                  <a:pt x="430845" y="1954845"/>
                  <a:pt x="422882" y="1965400"/>
                  <a:pt x="412511" y="1973179"/>
                </a:cubicBezTo>
                <a:cubicBezTo>
                  <a:pt x="403344" y="1980054"/>
                  <a:pt x="393113" y="1985703"/>
                  <a:pt x="385011" y="1993805"/>
                </a:cubicBezTo>
                <a:cubicBezTo>
                  <a:pt x="379168" y="1999648"/>
                  <a:pt x="375844" y="2007555"/>
                  <a:pt x="371260" y="2014430"/>
                </a:cubicBezTo>
                <a:lnTo>
                  <a:pt x="350635" y="2076307"/>
                </a:lnTo>
                <a:cubicBezTo>
                  <a:pt x="348343" y="2083182"/>
                  <a:pt x="343759" y="2089685"/>
                  <a:pt x="343759" y="2096932"/>
                </a:cubicBezTo>
                <a:lnTo>
                  <a:pt x="343759" y="2241311"/>
                </a:lnTo>
              </a:path>
            </a:pathLst>
          </a:custGeom>
          <a:noFill/>
          <a:ln w="28575">
            <a:solidFill>
              <a:srgbClr val="C255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p:cNvPicPr>
            <a:picLocks noChangeAspect="1"/>
          </p:cNvPicPr>
          <p:nvPr/>
        </p:nvPicPr>
        <p:blipFill rotWithShape="1">
          <a:blip r:embed="rId5">
            <a:clrChange>
              <a:clrFrom>
                <a:srgbClr val="FFFFFF"/>
              </a:clrFrom>
              <a:clrTo>
                <a:srgbClr val="FFFFFF">
                  <a:alpha val="0"/>
                </a:srgbClr>
              </a:clrTo>
            </a:clrChange>
          </a:blip>
          <a:srcRect l="-511" t="6643" r="511" b="41838"/>
          <a:stretch/>
        </p:blipFill>
        <p:spPr>
          <a:xfrm>
            <a:off x="6726395" y="2349736"/>
            <a:ext cx="1296724" cy="1341590"/>
          </a:xfrm>
          <a:prstGeom prst="rect">
            <a:avLst/>
          </a:prstGeom>
        </p:spPr>
      </p:pic>
      <p:sp>
        <p:nvSpPr>
          <p:cNvPr id="43" name="TextBox 42"/>
          <p:cNvSpPr txBox="1"/>
          <p:nvPr/>
        </p:nvSpPr>
        <p:spPr>
          <a:xfrm>
            <a:off x="6513060" y="3679838"/>
            <a:ext cx="1752495" cy="369332"/>
          </a:xfrm>
          <a:prstGeom prst="rect">
            <a:avLst/>
          </a:prstGeom>
          <a:noFill/>
        </p:spPr>
        <p:txBody>
          <a:bodyPr wrap="square" rtlCol="0">
            <a:spAutoFit/>
          </a:bodyPr>
          <a:lstStyle/>
          <a:p>
            <a:r>
              <a:rPr lang="en-US" dirty="0">
                <a:solidFill>
                  <a:schemeClr val="bg1"/>
                </a:solidFill>
              </a:rPr>
              <a:t>Extension cord</a:t>
            </a:r>
          </a:p>
        </p:txBody>
      </p:sp>
      <p:sp>
        <p:nvSpPr>
          <p:cNvPr id="44" name="Rectangle 43"/>
          <p:cNvSpPr/>
          <p:nvPr/>
        </p:nvSpPr>
        <p:spPr>
          <a:xfrm>
            <a:off x="0" y="2629038"/>
            <a:ext cx="1260217" cy="1221546"/>
          </a:xfrm>
          <a:prstGeom prst="rect">
            <a:avLst/>
          </a:prstGeom>
          <a:ln w="38100">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a:t>Table with laptop or camera</a:t>
            </a:r>
          </a:p>
        </p:txBody>
      </p:sp>
      <p:cxnSp>
        <p:nvCxnSpPr>
          <p:cNvPr id="45" name="Straight Arrow Connector 44"/>
          <p:cNvCxnSpPr>
            <a:cxnSpLocks/>
          </p:cNvCxnSpPr>
          <p:nvPr/>
        </p:nvCxnSpPr>
        <p:spPr>
          <a:xfrm>
            <a:off x="11700225" y="2307991"/>
            <a:ext cx="0" cy="1808984"/>
          </a:xfrm>
          <a:prstGeom prst="straightConnector1">
            <a:avLst/>
          </a:prstGeom>
          <a:ln w="762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11023444" y="2842365"/>
            <a:ext cx="814709" cy="646331"/>
          </a:xfrm>
          <a:prstGeom prst="rect">
            <a:avLst/>
          </a:prstGeom>
          <a:noFill/>
        </p:spPr>
        <p:txBody>
          <a:bodyPr wrap="square" rtlCol="0">
            <a:spAutoFit/>
          </a:bodyPr>
          <a:lstStyle/>
          <a:p>
            <a:r>
              <a:rPr lang="en-US" sz="3600" b="1" dirty="0">
                <a:solidFill>
                  <a:schemeClr val="bg1"/>
                </a:solidFill>
                <a:latin typeface="Arial Black" panose="020B0A04020102020204" pitchFamily="34" charset="0"/>
              </a:rPr>
              <a:t>6’</a:t>
            </a:r>
          </a:p>
        </p:txBody>
      </p:sp>
      <p:cxnSp>
        <p:nvCxnSpPr>
          <p:cNvPr id="50" name="Straight Arrow Connector 49"/>
          <p:cNvCxnSpPr/>
          <p:nvPr/>
        </p:nvCxnSpPr>
        <p:spPr>
          <a:xfrm>
            <a:off x="5658715" y="1299854"/>
            <a:ext cx="8581" cy="3782758"/>
          </a:xfrm>
          <a:prstGeom prst="straightConnector1">
            <a:avLst/>
          </a:prstGeom>
          <a:ln w="762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5764031" y="2700155"/>
            <a:ext cx="814709" cy="707886"/>
          </a:xfrm>
          <a:prstGeom prst="rect">
            <a:avLst/>
          </a:prstGeom>
          <a:noFill/>
        </p:spPr>
        <p:txBody>
          <a:bodyPr wrap="square" rtlCol="0">
            <a:spAutoFit/>
          </a:bodyPr>
          <a:lstStyle/>
          <a:p>
            <a:r>
              <a:rPr lang="en-US" sz="4000" b="1" dirty="0">
                <a:solidFill>
                  <a:schemeClr val="bg1"/>
                </a:solidFill>
                <a:latin typeface="Arial Black" panose="020B0A04020102020204" pitchFamily="34" charset="0"/>
              </a:rPr>
              <a:t>9’</a:t>
            </a:r>
          </a:p>
        </p:txBody>
      </p:sp>
      <p:cxnSp>
        <p:nvCxnSpPr>
          <p:cNvPr id="55" name="Straight Arrow Connector 54"/>
          <p:cNvCxnSpPr/>
          <p:nvPr/>
        </p:nvCxnSpPr>
        <p:spPr>
          <a:xfrm flipH="1">
            <a:off x="2295985" y="720902"/>
            <a:ext cx="8395" cy="1244409"/>
          </a:xfrm>
          <a:prstGeom prst="straightConnector1">
            <a:avLst/>
          </a:prstGeom>
          <a:ln w="762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1745188" y="3625197"/>
            <a:ext cx="1006622" cy="646331"/>
          </a:xfrm>
          <a:prstGeom prst="rect">
            <a:avLst/>
          </a:prstGeom>
          <a:solidFill>
            <a:schemeClr val="accent5">
              <a:lumMod val="75000"/>
            </a:schemeClr>
          </a:solidFill>
          <a:ln>
            <a:solidFill>
              <a:schemeClr val="accent5">
                <a:lumMod val="75000"/>
              </a:schemeClr>
            </a:solidFill>
          </a:ln>
        </p:spPr>
        <p:txBody>
          <a:bodyPr wrap="square" rtlCol="0">
            <a:spAutoFit/>
          </a:bodyPr>
          <a:lstStyle/>
          <a:p>
            <a:r>
              <a:rPr lang="en-US" sz="3600" dirty="0">
                <a:solidFill>
                  <a:schemeClr val="bg1"/>
                </a:solidFill>
                <a:latin typeface="Arial Black" panose="020B0A04020102020204" pitchFamily="34" charset="0"/>
              </a:rPr>
              <a:t>20’</a:t>
            </a:r>
            <a:endParaRPr lang="en-US" sz="3600" dirty="0">
              <a:solidFill>
                <a:schemeClr val="bg1"/>
              </a:solidFill>
            </a:endParaRPr>
          </a:p>
        </p:txBody>
      </p:sp>
      <p:cxnSp>
        <p:nvCxnSpPr>
          <p:cNvPr id="63" name="Straight Arrow Connector 62"/>
          <p:cNvCxnSpPr/>
          <p:nvPr/>
        </p:nvCxnSpPr>
        <p:spPr>
          <a:xfrm>
            <a:off x="4055316" y="4410611"/>
            <a:ext cx="3993985" cy="8842"/>
          </a:xfrm>
          <a:prstGeom prst="straightConnector1">
            <a:avLst/>
          </a:prstGeom>
          <a:ln w="762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1265156" y="4404619"/>
            <a:ext cx="2798847" cy="6258"/>
          </a:xfrm>
          <a:prstGeom prst="straightConnector1">
            <a:avLst/>
          </a:prstGeom>
          <a:ln w="762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8095523" y="4418002"/>
            <a:ext cx="3993985" cy="8842"/>
          </a:xfrm>
          <a:prstGeom prst="straightConnector1">
            <a:avLst/>
          </a:prstGeom>
          <a:ln w="762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516835" y="4313978"/>
            <a:ext cx="11684214" cy="28695"/>
          </a:xfrm>
          <a:prstGeom prst="straightConnector1">
            <a:avLst/>
          </a:prstGeom>
          <a:ln w="76200">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6020170" y="4476576"/>
            <a:ext cx="814709" cy="646331"/>
          </a:xfrm>
          <a:prstGeom prst="rect">
            <a:avLst/>
          </a:prstGeom>
          <a:noFill/>
        </p:spPr>
        <p:txBody>
          <a:bodyPr wrap="square" rtlCol="0">
            <a:spAutoFit/>
          </a:bodyPr>
          <a:lstStyle/>
          <a:p>
            <a:r>
              <a:rPr lang="en-US" sz="3600" b="1" dirty="0">
                <a:solidFill>
                  <a:schemeClr val="bg1"/>
                </a:solidFill>
                <a:latin typeface="Arial Black" panose="020B0A04020102020204" pitchFamily="34" charset="0"/>
              </a:rPr>
              <a:t>6’</a:t>
            </a:r>
          </a:p>
        </p:txBody>
      </p:sp>
      <p:sp>
        <p:nvSpPr>
          <p:cNvPr id="74" name="TextBox 73"/>
          <p:cNvSpPr txBox="1"/>
          <p:nvPr/>
        </p:nvSpPr>
        <p:spPr>
          <a:xfrm>
            <a:off x="2330655" y="4380870"/>
            <a:ext cx="814709" cy="646331"/>
          </a:xfrm>
          <a:prstGeom prst="rect">
            <a:avLst/>
          </a:prstGeom>
          <a:noFill/>
        </p:spPr>
        <p:txBody>
          <a:bodyPr wrap="square" rtlCol="0">
            <a:spAutoFit/>
          </a:bodyPr>
          <a:lstStyle/>
          <a:p>
            <a:r>
              <a:rPr lang="en-US" sz="3600" b="1" dirty="0">
                <a:solidFill>
                  <a:schemeClr val="bg1"/>
                </a:solidFill>
                <a:latin typeface="Arial Black" panose="020B0A04020102020204" pitchFamily="34" charset="0"/>
              </a:rPr>
              <a:t>5’</a:t>
            </a:r>
          </a:p>
        </p:txBody>
      </p:sp>
      <p:sp>
        <p:nvSpPr>
          <p:cNvPr id="2" name="Rectangle 1"/>
          <p:cNvSpPr/>
          <p:nvPr/>
        </p:nvSpPr>
        <p:spPr>
          <a:xfrm>
            <a:off x="1835834" y="2883877"/>
            <a:ext cx="1140233" cy="64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7030A0"/>
                </a:solidFill>
              </a:rPr>
              <a:t>Reporting</a:t>
            </a:r>
          </a:p>
          <a:p>
            <a:pPr algn="ctr"/>
            <a:r>
              <a:rPr lang="en-US" dirty="0">
                <a:solidFill>
                  <a:srgbClr val="7030A0"/>
                </a:solidFill>
              </a:rPr>
              <a:t>Area </a:t>
            </a:r>
          </a:p>
        </p:txBody>
      </p:sp>
      <p:sp>
        <p:nvSpPr>
          <p:cNvPr id="3" name="TextBox 2"/>
          <p:cNvSpPr txBox="1"/>
          <p:nvPr/>
        </p:nvSpPr>
        <p:spPr>
          <a:xfrm>
            <a:off x="7056733" y="2636917"/>
            <a:ext cx="651699" cy="369332"/>
          </a:xfrm>
          <a:prstGeom prst="rect">
            <a:avLst/>
          </a:prstGeom>
          <a:noFill/>
        </p:spPr>
        <p:txBody>
          <a:bodyPr wrap="square" rtlCol="0">
            <a:spAutoFit/>
          </a:bodyPr>
          <a:lstStyle/>
          <a:p>
            <a:r>
              <a:rPr lang="en-US" b="1" dirty="0">
                <a:solidFill>
                  <a:srgbClr val="FF0000"/>
                </a:solidFill>
              </a:rPr>
              <a:t>3’sq</a:t>
            </a:r>
          </a:p>
        </p:txBody>
      </p:sp>
      <p:sp>
        <p:nvSpPr>
          <p:cNvPr id="12" name="TextBox 11"/>
          <p:cNvSpPr txBox="1"/>
          <p:nvPr/>
        </p:nvSpPr>
        <p:spPr>
          <a:xfrm>
            <a:off x="22957" y="1026007"/>
            <a:ext cx="1277350" cy="1015663"/>
          </a:xfrm>
          <a:prstGeom prst="rect">
            <a:avLst/>
          </a:prstGeom>
          <a:noFill/>
        </p:spPr>
        <p:txBody>
          <a:bodyPr wrap="square" rtlCol="0">
            <a:spAutoFit/>
          </a:bodyPr>
          <a:lstStyle/>
          <a:p>
            <a:r>
              <a:rPr lang="en-US" sz="2000" b="1" dirty="0">
                <a:solidFill>
                  <a:srgbClr val="00B050"/>
                </a:solidFill>
                <a:latin typeface="Arial" panose="020B0604020202020204" pitchFamily="34" charset="0"/>
                <a:cs typeface="Arial" panose="020B0604020202020204" pitchFamily="34" charset="0"/>
              </a:rPr>
              <a:t>Updated OCT 2023</a:t>
            </a:r>
          </a:p>
        </p:txBody>
      </p:sp>
      <p:sp>
        <p:nvSpPr>
          <p:cNvPr id="5" name="TextBox 4">
            <a:extLst>
              <a:ext uri="{FF2B5EF4-FFF2-40B4-BE49-F238E27FC236}">
                <a16:creationId xmlns:a16="http://schemas.microsoft.com/office/drawing/2014/main" id="{FA9DB1B7-D2E9-2C52-7D88-77C5C81DEAD2}"/>
              </a:ext>
            </a:extLst>
          </p:cNvPr>
          <p:cNvSpPr txBox="1"/>
          <p:nvPr/>
        </p:nvSpPr>
        <p:spPr>
          <a:xfrm>
            <a:off x="6601891" y="2349134"/>
            <a:ext cx="1752495" cy="369332"/>
          </a:xfrm>
          <a:prstGeom prst="rect">
            <a:avLst/>
          </a:prstGeom>
          <a:noFill/>
        </p:spPr>
        <p:txBody>
          <a:bodyPr wrap="square" rtlCol="0">
            <a:spAutoFit/>
          </a:bodyPr>
          <a:lstStyle/>
          <a:p>
            <a:r>
              <a:rPr lang="en-US" dirty="0">
                <a:solidFill>
                  <a:schemeClr val="bg1"/>
                </a:solidFill>
              </a:rPr>
              <a:t>Projector Table</a:t>
            </a:r>
          </a:p>
        </p:txBody>
      </p:sp>
      <p:sp>
        <p:nvSpPr>
          <p:cNvPr id="9" name="Rectangle 8">
            <a:extLst>
              <a:ext uri="{FF2B5EF4-FFF2-40B4-BE49-F238E27FC236}">
                <a16:creationId xmlns:a16="http://schemas.microsoft.com/office/drawing/2014/main" id="{0EAFCE1C-3A61-B983-DD9E-2ABCBEF4C522}"/>
              </a:ext>
            </a:extLst>
          </p:cNvPr>
          <p:cNvSpPr/>
          <p:nvPr/>
        </p:nvSpPr>
        <p:spPr>
          <a:xfrm>
            <a:off x="11897620" y="2117877"/>
            <a:ext cx="216716" cy="20953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Screen</a:t>
            </a:r>
          </a:p>
        </p:txBody>
      </p:sp>
    </p:spTree>
    <p:extLst>
      <p:ext uri="{BB962C8B-B14F-4D97-AF65-F5344CB8AC3E}">
        <p14:creationId xmlns:p14="http://schemas.microsoft.com/office/powerpoint/2010/main" val="2393687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22783" y="336713"/>
            <a:ext cx="9144000" cy="1281203"/>
          </a:xfrm>
        </p:spPr>
        <p:txBody>
          <a:bodyPr>
            <a:normAutofit/>
          </a:bodyPr>
          <a:lstStyle/>
          <a:p>
            <a:r>
              <a:rPr lang="en-US" sz="6600" b="1" u="sng" dirty="0">
                <a:solidFill>
                  <a:srgbClr val="00B0F0"/>
                </a:solidFill>
                <a:latin typeface="Algerian" panose="04020705040A02060702" pitchFamily="82" charset="0"/>
              </a:rPr>
              <a:t>Standard Element Drill</a:t>
            </a:r>
          </a:p>
        </p:txBody>
      </p:sp>
      <p:sp>
        <p:nvSpPr>
          <p:cNvPr id="3" name="Subtitle 2"/>
          <p:cNvSpPr>
            <a:spLocks noGrp="1"/>
          </p:cNvSpPr>
          <p:nvPr>
            <p:ph type="subTitle" idx="1"/>
          </p:nvPr>
        </p:nvSpPr>
        <p:spPr>
          <a:xfrm>
            <a:off x="5713738" y="1137150"/>
            <a:ext cx="6635376" cy="4627984"/>
          </a:xfrm>
        </p:spPr>
        <p:txBody>
          <a:bodyPr>
            <a:noAutofit/>
          </a:bodyPr>
          <a:lstStyle/>
          <a:p>
            <a:pPr algn="l"/>
            <a:r>
              <a:rPr lang="en-US" sz="4800" dirty="0">
                <a:solidFill>
                  <a:srgbClr val="FF0000"/>
                </a:solidFill>
              </a:rPr>
              <a:t>Objective: </a:t>
            </a:r>
            <a:r>
              <a:rPr lang="en-US" sz="4800" dirty="0"/>
              <a:t>This portion </a:t>
            </a:r>
          </a:p>
          <a:p>
            <a:pPr algn="l"/>
            <a:r>
              <a:rPr lang="en-US" sz="4800" dirty="0"/>
              <a:t>of the competition tests each team’s proficiency in marching as a single standard element. </a:t>
            </a:r>
          </a:p>
        </p:txBody>
      </p:sp>
      <p:pic>
        <p:nvPicPr>
          <p:cNvPr id="4" name="Picture 3"/>
          <p:cNvPicPr>
            <a:picLocks noChangeAspect="1"/>
          </p:cNvPicPr>
          <p:nvPr/>
        </p:nvPicPr>
        <p:blipFill>
          <a:blip r:embed="rId2"/>
          <a:stretch>
            <a:fillRect/>
          </a:stretch>
        </p:blipFill>
        <p:spPr>
          <a:xfrm>
            <a:off x="-117318" y="1972764"/>
            <a:ext cx="5831056" cy="4445627"/>
          </a:xfrm>
          <a:prstGeom prst="rect">
            <a:avLst/>
          </a:prstGeom>
          <a:effectLst>
            <a:softEdge rad="317500"/>
          </a:effectLst>
        </p:spPr>
      </p:pic>
    </p:spTree>
    <p:extLst>
      <p:ext uri="{BB962C8B-B14F-4D97-AF65-F5344CB8AC3E}">
        <p14:creationId xmlns:p14="http://schemas.microsoft.com/office/powerpoint/2010/main" val="970866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tretch>
            <a:fillRect/>
          </a:stretch>
        </p:blipFill>
        <p:spPr>
          <a:xfrm>
            <a:off x="3070623" y="178146"/>
            <a:ext cx="8376565" cy="6533720"/>
          </a:xfrm>
          <a:prstGeom prst="rect">
            <a:avLst/>
          </a:prstGeom>
        </p:spPr>
      </p:pic>
      <p:sp>
        <p:nvSpPr>
          <p:cNvPr id="5" name="TextBox 4"/>
          <p:cNvSpPr txBox="1"/>
          <p:nvPr/>
        </p:nvSpPr>
        <p:spPr>
          <a:xfrm>
            <a:off x="287982" y="90241"/>
            <a:ext cx="2582485" cy="6709529"/>
          </a:xfrm>
          <a:prstGeom prst="rect">
            <a:avLst/>
          </a:prstGeom>
          <a:noFill/>
        </p:spPr>
        <p:txBody>
          <a:bodyPr wrap="square" rtlCol="0">
            <a:spAutoFit/>
          </a:bodyPr>
          <a:lstStyle/>
          <a:p>
            <a:r>
              <a:rPr lang="en-US" sz="4400" dirty="0">
                <a:solidFill>
                  <a:srgbClr val="00B0F0"/>
                </a:solidFill>
                <a:latin typeface="Algerian" panose="04020705040A02060702" pitchFamily="82" charset="0"/>
              </a:rPr>
              <a:t>Drill Card</a:t>
            </a:r>
          </a:p>
          <a:p>
            <a:r>
              <a:rPr lang="en-US" sz="4400" dirty="0">
                <a:solidFill>
                  <a:srgbClr val="00B0F0"/>
                </a:solidFill>
                <a:latin typeface="Algerian" panose="04020705040A02060702" pitchFamily="82" charset="0"/>
              </a:rPr>
              <a:t>Options</a:t>
            </a:r>
          </a:p>
          <a:p>
            <a:endParaRPr lang="en-US" sz="4400" dirty="0">
              <a:solidFill>
                <a:srgbClr val="00B0F0"/>
              </a:solidFill>
              <a:latin typeface="Algerian" panose="04020705040A02060702" pitchFamily="82" charset="0"/>
            </a:endParaRPr>
          </a:p>
          <a:p>
            <a:endParaRPr lang="en-US" sz="4400" dirty="0">
              <a:solidFill>
                <a:srgbClr val="00B0F0"/>
              </a:solidFill>
              <a:latin typeface="Algerian" panose="04020705040A02060702" pitchFamily="82" charset="0"/>
            </a:endParaRPr>
          </a:p>
          <a:p>
            <a:endParaRPr lang="en-US" sz="2000" dirty="0">
              <a:solidFill>
                <a:srgbClr val="00B0F0"/>
              </a:solidFill>
              <a:latin typeface="Algerian" panose="04020705040A02060702" pitchFamily="82" charset="0"/>
            </a:endParaRPr>
          </a:p>
          <a:p>
            <a:r>
              <a:rPr lang="en-US" sz="3600" dirty="0">
                <a:solidFill>
                  <a:srgbClr val="00B0F0"/>
                </a:solidFill>
                <a:latin typeface="Arial Narrow" panose="020B0606020202030204" pitchFamily="34" charset="0"/>
              </a:rPr>
              <a:t>23-32 </a:t>
            </a:r>
          </a:p>
          <a:p>
            <a:r>
              <a:rPr lang="en-US" sz="3600" dirty="0">
                <a:solidFill>
                  <a:srgbClr val="00B0F0"/>
                </a:solidFill>
                <a:latin typeface="Arial Narrow" panose="020B0606020202030204" pitchFamily="34" charset="0"/>
              </a:rPr>
              <a:t>Drill Movements Per-Card</a:t>
            </a:r>
            <a:endParaRPr lang="en-US" sz="1600" dirty="0">
              <a:solidFill>
                <a:srgbClr val="00B0F0"/>
              </a:solidFill>
              <a:latin typeface="Arial Narrow" panose="020B0606020202030204" pitchFamily="34" charset="0"/>
            </a:endParaRPr>
          </a:p>
          <a:p>
            <a:endParaRPr lang="en-US" sz="1400" dirty="0">
              <a:solidFill>
                <a:srgbClr val="00B0F0"/>
              </a:solidFill>
              <a:latin typeface="Arial Narrow" panose="020B0606020202030204" pitchFamily="34" charset="0"/>
            </a:endParaRPr>
          </a:p>
          <a:p>
            <a:r>
              <a:rPr lang="en-US" sz="1600" dirty="0">
                <a:solidFill>
                  <a:srgbClr val="FF0000"/>
                </a:solidFill>
                <a:latin typeface="Arial Narrow" panose="020B0606020202030204" pitchFamily="34" charset="0"/>
              </a:rPr>
              <a:t>“Start and end at the same spot. Per the card design” </a:t>
            </a:r>
          </a:p>
        </p:txBody>
      </p:sp>
      <p:sp>
        <p:nvSpPr>
          <p:cNvPr id="6" name="Notched Right Arrow 5"/>
          <p:cNvSpPr/>
          <p:nvPr/>
        </p:nvSpPr>
        <p:spPr>
          <a:xfrm>
            <a:off x="768625" y="2363871"/>
            <a:ext cx="1901687" cy="1200963"/>
          </a:xfrm>
          <a:prstGeom prst="notch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7" name="TextBox 6"/>
          <p:cNvSpPr txBox="1"/>
          <p:nvPr/>
        </p:nvSpPr>
        <p:spPr>
          <a:xfrm>
            <a:off x="6019232" y="178146"/>
            <a:ext cx="2183611" cy="261610"/>
          </a:xfrm>
          <a:prstGeom prst="rect">
            <a:avLst/>
          </a:prstGeom>
          <a:noFill/>
        </p:spPr>
        <p:txBody>
          <a:bodyPr wrap="none" rtlCol="0">
            <a:spAutoFit/>
          </a:bodyPr>
          <a:lstStyle/>
          <a:p>
            <a:r>
              <a:rPr lang="en-US" sz="1100" b="1" dirty="0">
                <a:solidFill>
                  <a:schemeClr val="bg1"/>
                </a:solidFill>
                <a:latin typeface="Arial" panose="020B0604020202020204" pitchFamily="34" charset="0"/>
                <a:cs typeface="Arial" panose="020B0604020202020204" pitchFamily="34" charset="0"/>
              </a:rPr>
              <a:t>Taken from CAPP 60-33 p113</a:t>
            </a:r>
            <a:r>
              <a:rPr lang="en-US" sz="11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48807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7231" y="1250293"/>
            <a:ext cx="6148846" cy="1059484"/>
          </a:xfrm>
        </p:spPr>
        <p:txBody>
          <a:bodyPr>
            <a:noAutofit/>
          </a:bodyPr>
          <a:lstStyle/>
          <a:p>
            <a:pPr algn="ctr"/>
            <a:r>
              <a:rPr lang="en-US" sz="6000" dirty="0">
                <a:solidFill>
                  <a:srgbClr val="00B0F0"/>
                </a:solidFill>
                <a:latin typeface="Algerian" panose="04020705040A02060702" pitchFamily="82" charset="0"/>
              </a:rPr>
              <a:t>Set-up &amp; Rules</a:t>
            </a:r>
          </a:p>
        </p:txBody>
      </p:sp>
      <p:sp>
        <p:nvSpPr>
          <p:cNvPr id="3" name="TextBox 2"/>
          <p:cNvSpPr txBox="1"/>
          <p:nvPr/>
        </p:nvSpPr>
        <p:spPr>
          <a:xfrm>
            <a:off x="5986802" y="2407432"/>
            <a:ext cx="7310208" cy="3724096"/>
          </a:xfrm>
          <a:prstGeom prst="rect">
            <a:avLst/>
          </a:prstGeom>
          <a:noFill/>
        </p:spPr>
        <p:txBody>
          <a:bodyPr wrap="square" rtlCol="0">
            <a:spAutoFit/>
          </a:bodyPr>
          <a:lstStyle/>
          <a:p>
            <a:r>
              <a:rPr lang="en-US" sz="2400" b="1" i="1" dirty="0">
                <a:effectLst>
                  <a:outerShdw blurRad="38100" dist="38100" dir="2700000" algn="tl">
                    <a:srgbClr val="000000">
                      <a:alpha val="43137"/>
                    </a:srgbClr>
                  </a:outerShdw>
                </a:effectLst>
              </a:rPr>
              <a:t>Basic Scenario:</a:t>
            </a:r>
          </a:p>
          <a:p>
            <a:endParaRPr lang="en-US" sz="700" b="1" dirty="0"/>
          </a:p>
          <a:p>
            <a:r>
              <a:rPr lang="en-US" sz="2000" b="1" dirty="0"/>
              <a:t>-   10m x 10m drill pad with boundary markers </a:t>
            </a:r>
          </a:p>
          <a:p>
            <a:r>
              <a:rPr lang="en-US" sz="2000" b="1" dirty="0"/>
              <a:t>-   </a:t>
            </a:r>
            <a:r>
              <a:rPr lang="en-US" sz="2000" b="1" dirty="0">
                <a:solidFill>
                  <a:srgbClr val="FFC000"/>
                </a:solidFill>
              </a:rPr>
              <a:t>Smart phone or Computer with printer for Drill Card</a:t>
            </a:r>
          </a:p>
          <a:p>
            <a:r>
              <a:rPr lang="en-US" sz="2000" b="1" dirty="0">
                <a:solidFill>
                  <a:srgbClr val="FFC000"/>
                </a:solidFill>
              </a:rPr>
              <a:t>      (for virtual teams only)</a:t>
            </a:r>
          </a:p>
          <a:p>
            <a:endParaRPr lang="en-US" sz="800" b="1" dirty="0"/>
          </a:p>
          <a:p>
            <a:r>
              <a:rPr lang="en-US" sz="2400" b="1" i="1" dirty="0">
                <a:effectLst>
                  <a:outerShdw blurRad="38100" dist="38100" dir="2700000" algn="tl">
                    <a:srgbClr val="000000">
                      <a:alpha val="43137"/>
                    </a:srgbClr>
                  </a:outerShdw>
                </a:effectLst>
              </a:rPr>
              <a:t>Common Errors:</a:t>
            </a:r>
          </a:p>
          <a:p>
            <a:endParaRPr lang="en-US" sz="700" b="1" dirty="0"/>
          </a:p>
          <a:p>
            <a:pPr marL="285750" indent="-285750">
              <a:buFontTx/>
              <a:buChar char="-"/>
            </a:pPr>
            <a:r>
              <a:rPr lang="en-US" sz="2000" b="1" dirty="0"/>
              <a:t>Not performing movements as described in</a:t>
            </a:r>
          </a:p>
          <a:p>
            <a:r>
              <a:rPr lang="en-US" sz="2000" b="1" dirty="0"/>
              <a:t>      </a:t>
            </a:r>
            <a:r>
              <a:rPr lang="en-US" sz="2000" b="1" dirty="0">
                <a:cs typeface="Arial" panose="020B0604020202020204" pitchFamily="34" charset="0"/>
              </a:rPr>
              <a:t>CAPP 60-33 </a:t>
            </a:r>
          </a:p>
          <a:p>
            <a:endParaRPr lang="en-US" sz="800" b="1" dirty="0">
              <a:cs typeface="Arial" panose="020B0604020202020204" pitchFamily="34" charset="0"/>
            </a:endParaRPr>
          </a:p>
          <a:p>
            <a:r>
              <a:rPr lang="en-US" sz="2000" b="1" i="1" dirty="0">
                <a:cs typeface="Arial" panose="020B0604020202020204" pitchFamily="34" charset="0"/>
              </a:rPr>
              <a:t>Equipment Required:</a:t>
            </a:r>
          </a:p>
          <a:p>
            <a:r>
              <a:rPr lang="en-US" sz="2000" b="1" dirty="0">
                <a:cs typeface="Arial" panose="020B0604020202020204" pitchFamily="34" charset="0"/>
              </a:rPr>
              <a:t>-    Covers  (Gloves not required) </a:t>
            </a:r>
            <a:endParaRPr lang="en-US" sz="1300" b="1" dirty="0">
              <a:cs typeface="Arial" panose="020B0604020202020204" pitchFamily="34" charset="0"/>
            </a:endParaRPr>
          </a:p>
          <a:p>
            <a:endParaRPr lang="en-US" dirty="0"/>
          </a:p>
        </p:txBody>
      </p:sp>
      <p:pic>
        <p:nvPicPr>
          <p:cNvPr id="7" name="Picture 6"/>
          <p:cNvPicPr>
            <a:picLocks noChangeAspect="1"/>
          </p:cNvPicPr>
          <p:nvPr/>
        </p:nvPicPr>
        <p:blipFill>
          <a:blip r:embed="rId3"/>
          <a:stretch>
            <a:fillRect/>
          </a:stretch>
        </p:blipFill>
        <p:spPr>
          <a:xfrm>
            <a:off x="200696" y="1250293"/>
            <a:ext cx="5710826" cy="4721054"/>
          </a:xfrm>
          <a:prstGeom prst="rect">
            <a:avLst/>
          </a:prstGeom>
          <a:effectLst>
            <a:softEdge rad="63500"/>
          </a:effectLst>
        </p:spPr>
      </p:pic>
    </p:spTree>
    <p:extLst>
      <p:ext uri="{BB962C8B-B14F-4D97-AF65-F5344CB8AC3E}">
        <p14:creationId xmlns:p14="http://schemas.microsoft.com/office/powerpoint/2010/main" val="4191830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normAutofit/>
          </a:bodyPr>
          <a:lstStyle/>
          <a:p>
            <a:pPr algn="ctr"/>
            <a:r>
              <a:rPr lang="en-US" sz="6600" b="1" dirty="0">
                <a:solidFill>
                  <a:srgbClr val="00B0F0"/>
                </a:solidFill>
                <a:effectLst>
                  <a:outerShdw blurRad="38100" dist="38100" dir="2700000" algn="tl">
                    <a:srgbClr val="000000">
                      <a:alpha val="43137"/>
                    </a:srgbClr>
                  </a:outerShdw>
                </a:effectLst>
                <a:latin typeface="Algerian" panose="04020705040A02060702" pitchFamily="82" charset="0"/>
              </a:rPr>
              <a:t>STANDARD Colors DRILL</a:t>
            </a:r>
          </a:p>
        </p:txBody>
      </p:sp>
      <p:sp>
        <p:nvSpPr>
          <p:cNvPr id="2" name="Rectangle 1"/>
          <p:cNvSpPr/>
          <p:nvPr/>
        </p:nvSpPr>
        <p:spPr>
          <a:xfrm>
            <a:off x="5730810" y="2066521"/>
            <a:ext cx="5987714" cy="3416320"/>
          </a:xfrm>
          <a:prstGeom prst="rect">
            <a:avLst/>
          </a:prstGeom>
        </p:spPr>
        <p:txBody>
          <a:bodyPr wrap="square">
            <a:spAutoFit/>
          </a:bodyPr>
          <a:lstStyle/>
          <a:p>
            <a:r>
              <a:rPr lang="en-US" sz="3600" b="1" dirty="0">
                <a:solidFill>
                  <a:srgbClr val="FF0000"/>
                </a:solidFill>
              </a:rPr>
              <a:t>Objective: </a:t>
            </a:r>
          </a:p>
          <a:p>
            <a:r>
              <a:rPr lang="en-US" sz="3600" dirty="0"/>
              <a:t>This portion of the competition tests each team’s proficiency in marching as a color guard team in a parade scenario.</a:t>
            </a:r>
          </a:p>
        </p:txBody>
      </p:sp>
      <p:pic>
        <p:nvPicPr>
          <p:cNvPr id="5" name="Picture 4"/>
          <p:cNvPicPr>
            <a:picLocks noChangeAspect="1"/>
          </p:cNvPicPr>
          <p:nvPr/>
        </p:nvPicPr>
        <p:blipFill>
          <a:blip r:embed="rId2"/>
          <a:stretch>
            <a:fillRect/>
          </a:stretch>
        </p:blipFill>
        <p:spPr>
          <a:xfrm>
            <a:off x="1153916" y="1580226"/>
            <a:ext cx="4004009" cy="5075408"/>
          </a:xfrm>
          <a:prstGeom prst="rect">
            <a:avLst/>
          </a:prstGeom>
          <a:effectLst>
            <a:softEdge rad="63500"/>
          </a:effectLst>
        </p:spPr>
      </p:pic>
    </p:spTree>
    <p:extLst>
      <p:ext uri="{BB962C8B-B14F-4D97-AF65-F5344CB8AC3E}">
        <p14:creationId xmlns:p14="http://schemas.microsoft.com/office/powerpoint/2010/main" val="2431172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0374" y="162799"/>
            <a:ext cx="7569101" cy="1325563"/>
          </a:xfrm>
        </p:spPr>
        <p:txBody>
          <a:bodyPr>
            <a:normAutofit/>
          </a:bodyPr>
          <a:lstStyle/>
          <a:p>
            <a:r>
              <a:rPr lang="en-US" sz="8000" b="1" dirty="0">
                <a:solidFill>
                  <a:srgbClr val="00B0F0"/>
                </a:solidFill>
                <a:effectLst>
                  <a:outerShdw blurRad="38100" dist="38100" dir="2700000" algn="tl">
                    <a:srgbClr val="000000">
                      <a:alpha val="43137"/>
                    </a:srgbClr>
                  </a:outerShdw>
                </a:effectLst>
                <a:latin typeface="Algerian" panose="04020705040A02060702" pitchFamily="82" charset="0"/>
              </a:rPr>
              <a:t>Objectives</a:t>
            </a:r>
            <a:r>
              <a:rPr lang="en-US" sz="8800" b="1" dirty="0">
                <a:solidFill>
                  <a:srgbClr val="00B0F0"/>
                </a:solidFill>
                <a:effectLst>
                  <a:outerShdw blurRad="38100" dist="38100" dir="2700000" algn="tl">
                    <a:srgbClr val="000000">
                      <a:alpha val="43137"/>
                    </a:srgbClr>
                  </a:outerShdw>
                </a:effectLst>
                <a:latin typeface="Algerian" panose="04020705040A02060702" pitchFamily="82" charset="0"/>
              </a:rPr>
              <a:t>:</a:t>
            </a:r>
          </a:p>
        </p:txBody>
      </p:sp>
      <p:sp>
        <p:nvSpPr>
          <p:cNvPr id="3" name="Content Placeholder 2"/>
          <p:cNvSpPr>
            <a:spLocks noGrp="1"/>
          </p:cNvSpPr>
          <p:nvPr>
            <p:ph idx="1"/>
          </p:nvPr>
        </p:nvSpPr>
        <p:spPr>
          <a:xfrm>
            <a:off x="883368" y="1605605"/>
            <a:ext cx="11961298" cy="5496248"/>
          </a:xfrm>
        </p:spPr>
        <p:txBody>
          <a:bodyPr>
            <a:noAutofit/>
          </a:bodyPr>
          <a:lstStyle/>
          <a:p>
            <a:pPr>
              <a:lnSpc>
                <a:spcPct val="100000"/>
              </a:lnSpc>
              <a:buFont typeface="Wingdings" panose="05000000000000000000" pitchFamily="2" charset="2"/>
              <a:buChar char="Ø"/>
            </a:pPr>
            <a:r>
              <a:rPr lang="en-US" sz="4400" b="1" dirty="0"/>
              <a:t>Mission of  Cadet Competition</a:t>
            </a:r>
          </a:p>
          <a:p>
            <a:pPr>
              <a:lnSpc>
                <a:spcPct val="100000"/>
              </a:lnSpc>
              <a:buFont typeface="Wingdings" panose="05000000000000000000" pitchFamily="2" charset="2"/>
              <a:buChar char="Ø"/>
            </a:pPr>
            <a:r>
              <a:rPr lang="en-US" sz="4400" b="1" dirty="0"/>
              <a:t>Team Eligibility </a:t>
            </a:r>
          </a:p>
          <a:p>
            <a:pPr>
              <a:lnSpc>
                <a:spcPct val="100000"/>
              </a:lnSpc>
              <a:buFont typeface="Wingdings" panose="05000000000000000000" pitchFamily="2" charset="2"/>
              <a:buChar char="Ø"/>
            </a:pPr>
            <a:r>
              <a:rPr lang="en-US" sz="4400" b="1" dirty="0"/>
              <a:t>Hybrid Competition Plan</a:t>
            </a:r>
          </a:p>
          <a:p>
            <a:pPr>
              <a:lnSpc>
                <a:spcPct val="100000"/>
              </a:lnSpc>
              <a:buFont typeface="Wingdings" panose="05000000000000000000" pitchFamily="2" charset="2"/>
              <a:buChar char="Ø"/>
            </a:pPr>
            <a:r>
              <a:rPr lang="en-US" sz="4400" b="1" dirty="0"/>
              <a:t>Overview of the NCC program and events</a:t>
            </a:r>
          </a:p>
          <a:p>
            <a:pPr>
              <a:lnSpc>
                <a:spcPct val="100000"/>
              </a:lnSpc>
              <a:buFont typeface="Wingdings" panose="05000000000000000000" pitchFamily="2" charset="2"/>
              <a:buChar char="Ø"/>
            </a:pPr>
            <a:r>
              <a:rPr lang="en-US" sz="4400" b="1" dirty="0"/>
              <a:t>How to Win!</a:t>
            </a:r>
          </a:p>
          <a:p>
            <a:pPr>
              <a:lnSpc>
                <a:spcPct val="100000"/>
              </a:lnSpc>
              <a:buFont typeface="Wingdings" panose="05000000000000000000" pitchFamily="2" charset="2"/>
              <a:buChar char="Ø"/>
            </a:pPr>
            <a:r>
              <a:rPr lang="en-US" sz="4400" b="1" dirty="0"/>
              <a:t>Competition Schedule</a:t>
            </a:r>
          </a:p>
        </p:txBody>
      </p:sp>
    </p:spTree>
    <p:extLst>
      <p:ext uri="{BB962C8B-B14F-4D97-AF65-F5344CB8AC3E}">
        <p14:creationId xmlns:p14="http://schemas.microsoft.com/office/powerpoint/2010/main" val="2935117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299" y="97286"/>
            <a:ext cx="11903766" cy="1325563"/>
          </a:xfrm>
        </p:spPr>
        <p:txBody>
          <a:bodyPr>
            <a:noAutofit/>
          </a:bodyPr>
          <a:lstStyle/>
          <a:p>
            <a:pPr algn="ctr"/>
            <a:r>
              <a:rPr lang="en-US" sz="4500" dirty="0">
                <a:solidFill>
                  <a:srgbClr val="00B0F0"/>
                </a:solidFill>
                <a:latin typeface="Algerian" panose="04020705040A02060702" pitchFamily="82" charset="0"/>
              </a:rPr>
              <a:t>“Modified” </a:t>
            </a:r>
            <a:br>
              <a:rPr lang="en-US" sz="4500" dirty="0">
                <a:solidFill>
                  <a:srgbClr val="00B0F0"/>
                </a:solidFill>
                <a:latin typeface="Algerian" panose="04020705040A02060702" pitchFamily="82" charset="0"/>
              </a:rPr>
            </a:br>
            <a:r>
              <a:rPr lang="en-US" sz="4500" dirty="0">
                <a:solidFill>
                  <a:srgbClr val="00B0F0"/>
                </a:solidFill>
                <a:latin typeface="Algerian" panose="04020705040A02060702" pitchFamily="82" charset="0"/>
              </a:rPr>
              <a:t>Color Guard Standard Drill</a:t>
            </a:r>
          </a:p>
        </p:txBody>
      </p:sp>
      <p:pic>
        <p:nvPicPr>
          <p:cNvPr id="4" name="Picture 3"/>
          <p:cNvPicPr>
            <a:picLocks noChangeAspect="1"/>
          </p:cNvPicPr>
          <p:nvPr/>
        </p:nvPicPr>
        <p:blipFill>
          <a:blip r:embed="rId2"/>
          <a:stretch>
            <a:fillRect/>
          </a:stretch>
        </p:blipFill>
        <p:spPr>
          <a:xfrm>
            <a:off x="220027" y="1305230"/>
            <a:ext cx="11873402" cy="5055013"/>
          </a:xfrm>
          <a:prstGeom prst="rect">
            <a:avLst/>
          </a:prstGeom>
        </p:spPr>
      </p:pic>
      <p:pic>
        <p:nvPicPr>
          <p:cNvPr id="5" name="Content Placeholder 4"/>
          <p:cNvPicPr>
            <a:picLocks noGrp="1" noChangeAspect="1"/>
          </p:cNvPicPr>
          <p:nvPr>
            <p:ph idx="1"/>
          </p:nvPr>
        </p:nvPicPr>
        <p:blipFill>
          <a:blip r:embed="rId3"/>
          <a:stretch>
            <a:fillRect/>
          </a:stretch>
        </p:blipFill>
        <p:spPr>
          <a:xfrm>
            <a:off x="4782939" y="1827477"/>
            <a:ext cx="3498710" cy="3032802"/>
          </a:xfrm>
          <a:prstGeom prst="rect">
            <a:avLst/>
          </a:prstGeom>
        </p:spPr>
      </p:pic>
      <p:sp>
        <p:nvSpPr>
          <p:cNvPr id="24" name="Rectangle 23"/>
          <p:cNvSpPr/>
          <p:nvPr/>
        </p:nvSpPr>
        <p:spPr>
          <a:xfrm>
            <a:off x="8241229" y="2958611"/>
            <a:ext cx="1081525" cy="2782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9064485" y="2832652"/>
            <a:ext cx="418229" cy="2782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9819859" y="2276061"/>
            <a:ext cx="418229" cy="2782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9117494" y="3803373"/>
            <a:ext cx="418229" cy="2782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10674624" y="3054690"/>
            <a:ext cx="418229" cy="2782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8614304" y="4313581"/>
            <a:ext cx="418229" cy="2782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10621616" y="2471529"/>
            <a:ext cx="418229" cy="2782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10318559" y="4081666"/>
            <a:ext cx="418229" cy="2782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9830256" y="3256720"/>
            <a:ext cx="418229" cy="2782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9054548" y="4818501"/>
            <a:ext cx="418229" cy="2782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p:nvSpPr>
        <p:spPr>
          <a:xfrm>
            <a:off x="8488229" y="5559287"/>
            <a:ext cx="167577" cy="921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8240355" y="3613009"/>
            <a:ext cx="310896" cy="2782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p:cNvSpPr/>
          <p:nvPr/>
        </p:nvSpPr>
        <p:spPr>
          <a:xfrm>
            <a:off x="8593930" y="3741297"/>
            <a:ext cx="1664208"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406727" y="3737414"/>
            <a:ext cx="1638031" cy="307777"/>
          </a:xfrm>
          <a:prstGeom prst="rect">
            <a:avLst/>
          </a:prstGeom>
          <a:noFill/>
        </p:spPr>
        <p:txBody>
          <a:bodyPr wrap="square" rtlCol="0">
            <a:spAutoFit/>
          </a:bodyPr>
          <a:lstStyle/>
          <a:p>
            <a:r>
              <a:rPr lang="en-US" sz="1400" dirty="0">
                <a:solidFill>
                  <a:srgbClr val="FF0000"/>
                </a:solidFill>
                <a:effectLst>
                  <a:outerShdw blurRad="38100" dist="38100" dir="2700000" algn="tl">
                    <a:srgbClr val="000000">
                      <a:alpha val="43137"/>
                    </a:srgbClr>
                  </a:outerShdw>
                </a:effectLst>
              </a:rPr>
              <a:t>&amp; Rifles at shoulder</a:t>
            </a:r>
          </a:p>
        </p:txBody>
      </p:sp>
      <p:cxnSp>
        <p:nvCxnSpPr>
          <p:cNvPr id="7" name="Straight Arrow Connector 6"/>
          <p:cNvCxnSpPr/>
          <p:nvPr/>
        </p:nvCxnSpPr>
        <p:spPr>
          <a:xfrm flipH="1" flipV="1">
            <a:off x="3068775" y="3794678"/>
            <a:ext cx="361872" cy="1182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056281" y="3256720"/>
            <a:ext cx="23033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30B89DF-F211-7E8B-C7A8-B4269D64EC38}"/>
              </a:ext>
            </a:extLst>
          </p:cNvPr>
          <p:cNvCxnSpPr/>
          <p:nvPr/>
        </p:nvCxnSpPr>
        <p:spPr>
          <a:xfrm>
            <a:off x="5044758" y="3542567"/>
            <a:ext cx="23033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F25B40F-F0D8-AFC8-02D5-AF84B8B82B2A}"/>
              </a:ext>
            </a:extLst>
          </p:cNvPr>
          <p:cNvCxnSpPr/>
          <p:nvPr/>
        </p:nvCxnSpPr>
        <p:spPr>
          <a:xfrm>
            <a:off x="5056281" y="2971799"/>
            <a:ext cx="23033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90AB7AB-D13E-93B3-947A-BD4EDFBA77C3}"/>
              </a:ext>
            </a:extLst>
          </p:cNvPr>
          <p:cNvCxnSpPr>
            <a:cxnSpLocks/>
          </p:cNvCxnSpPr>
          <p:nvPr/>
        </p:nvCxnSpPr>
        <p:spPr>
          <a:xfrm>
            <a:off x="5056281" y="2683696"/>
            <a:ext cx="2706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7DC53EA-C829-7906-D263-127004076F69}"/>
              </a:ext>
            </a:extLst>
          </p:cNvPr>
          <p:cNvSpPr/>
          <p:nvPr/>
        </p:nvSpPr>
        <p:spPr>
          <a:xfrm>
            <a:off x="5340096" y="3721781"/>
            <a:ext cx="420624" cy="1895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3021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057327" y="1381903"/>
            <a:ext cx="6490431" cy="5190839"/>
          </a:xfrm>
          <a:prstGeom prst="rect">
            <a:avLst/>
          </a:prstGeom>
          <a:solidFill>
            <a:schemeClr val="tx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2" name="Title 1"/>
          <p:cNvSpPr>
            <a:spLocks noGrp="1"/>
          </p:cNvSpPr>
          <p:nvPr>
            <p:ph type="title"/>
          </p:nvPr>
        </p:nvSpPr>
        <p:spPr>
          <a:xfrm>
            <a:off x="159299" y="97286"/>
            <a:ext cx="11903766" cy="1325563"/>
          </a:xfrm>
        </p:spPr>
        <p:txBody>
          <a:bodyPr>
            <a:noAutofit/>
          </a:bodyPr>
          <a:lstStyle/>
          <a:p>
            <a:pPr algn="ctr"/>
            <a:r>
              <a:rPr lang="en-US" sz="4500" dirty="0">
                <a:solidFill>
                  <a:srgbClr val="00B0F0"/>
                </a:solidFill>
                <a:latin typeface="Algerian" panose="04020705040A02060702" pitchFamily="82" charset="0"/>
              </a:rPr>
              <a:t>“Modified” </a:t>
            </a:r>
            <a:br>
              <a:rPr lang="en-US" sz="4500" dirty="0">
                <a:solidFill>
                  <a:srgbClr val="00B0F0"/>
                </a:solidFill>
                <a:latin typeface="Algerian" panose="04020705040A02060702" pitchFamily="82" charset="0"/>
              </a:rPr>
            </a:br>
            <a:r>
              <a:rPr lang="en-US" sz="4500" dirty="0">
                <a:solidFill>
                  <a:srgbClr val="00B0F0"/>
                </a:solidFill>
                <a:latin typeface="Algerian" panose="04020705040A02060702" pitchFamily="82" charset="0"/>
              </a:rPr>
              <a:t>Color Guard Standard Drill</a:t>
            </a:r>
          </a:p>
        </p:txBody>
      </p:sp>
      <p:sp>
        <p:nvSpPr>
          <p:cNvPr id="43" name="Hexagon 42"/>
          <p:cNvSpPr/>
          <p:nvPr/>
        </p:nvSpPr>
        <p:spPr>
          <a:xfrm>
            <a:off x="2187363" y="2925155"/>
            <a:ext cx="324697" cy="273803"/>
          </a:xfrm>
          <a:prstGeom prst="hexagon">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Narrow" panose="020B0606020202030204" pitchFamily="34" charset="0"/>
            </a:endParaRPr>
          </a:p>
        </p:txBody>
      </p:sp>
      <p:sp>
        <p:nvSpPr>
          <p:cNvPr id="44" name="TextBox 43"/>
          <p:cNvSpPr txBox="1"/>
          <p:nvPr/>
        </p:nvSpPr>
        <p:spPr>
          <a:xfrm>
            <a:off x="2130675" y="2946799"/>
            <a:ext cx="1172668" cy="230832"/>
          </a:xfrm>
          <a:prstGeom prst="rect">
            <a:avLst/>
          </a:prstGeom>
          <a:noFill/>
        </p:spPr>
        <p:txBody>
          <a:bodyPr wrap="square" rtlCol="0">
            <a:spAutoFit/>
          </a:bodyPr>
          <a:lstStyle/>
          <a:p>
            <a:r>
              <a:rPr lang="en-US" sz="900" b="1" dirty="0">
                <a:latin typeface="Arial Narrow" panose="020B0606020202030204" pitchFamily="34" charset="0"/>
              </a:rPr>
              <a:t>STOP</a:t>
            </a:r>
          </a:p>
        </p:txBody>
      </p:sp>
      <p:cxnSp>
        <p:nvCxnSpPr>
          <p:cNvPr id="56" name="Straight Arrow Connector 55"/>
          <p:cNvCxnSpPr/>
          <p:nvPr/>
        </p:nvCxnSpPr>
        <p:spPr>
          <a:xfrm>
            <a:off x="3129215" y="3481939"/>
            <a:ext cx="0" cy="557437"/>
          </a:xfrm>
          <a:prstGeom prst="straightConnector1">
            <a:avLst/>
          </a:prstGeom>
          <a:ln w="1016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7488826" y="5935394"/>
            <a:ext cx="939472" cy="138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2"/>
          <a:srcRect l="8934"/>
          <a:stretch/>
        </p:blipFill>
        <p:spPr>
          <a:xfrm>
            <a:off x="8607287" y="1706558"/>
            <a:ext cx="675861" cy="1403734"/>
          </a:xfrm>
          <a:prstGeom prst="rect">
            <a:avLst/>
          </a:prstGeom>
          <a:effectLst>
            <a:softEdge rad="31750"/>
          </a:effectLst>
        </p:spPr>
      </p:pic>
      <p:pic>
        <p:nvPicPr>
          <p:cNvPr id="38" name="Picture 37"/>
          <p:cNvPicPr>
            <a:picLocks noChangeAspect="1"/>
          </p:cNvPicPr>
          <p:nvPr/>
        </p:nvPicPr>
        <p:blipFill rotWithShape="1">
          <a:blip r:embed="rId2"/>
          <a:srcRect l="8934"/>
          <a:stretch/>
        </p:blipFill>
        <p:spPr>
          <a:xfrm rot="10800000">
            <a:off x="8607286" y="5124346"/>
            <a:ext cx="675861" cy="1403734"/>
          </a:xfrm>
          <a:prstGeom prst="rect">
            <a:avLst/>
          </a:prstGeom>
          <a:effectLst>
            <a:softEdge rad="31750"/>
          </a:effectLst>
        </p:spPr>
      </p:pic>
      <p:pic>
        <p:nvPicPr>
          <p:cNvPr id="39" name="Picture 38"/>
          <p:cNvPicPr>
            <a:picLocks noChangeAspect="1"/>
          </p:cNvPicPr>
          <p:nvPr/>
        </p:nvPicPr>
        <p:blipFill rotWithShape="1">
          <a:blip r:embed="rId2"/>
          <a:srcRect l="8934"/>
          <a:stretch/>
        </p:blipFill>
        <p:spPr>
          <a:xfrm rot="16200000">
            <a:off x="2875997" y="2360188"/>
            <a:ext cx="675861" cy="1403734"/>
          </a:xfrm>
          <a:prstGeom prst="rect">
            <a:avLst/>
          </a:prstGeom>
          <a:effectLst>
            <a:softEdge rad="31750"/>
          </a:effectLst>
        </p:spPr>
      </p:pic>
      <p:cxnSp>
        <p:nvCxnSpPr>
          <p:cNvPr id="40" name="Straight Arrow Connector 39"/>
          <p:cNvCxnSpPr/>
          <p:nvPr/>
        </p:nvCxnSpPr>
        <p:spPr>
          <a:xfrm flipH="1">
            <a:off x="7422647" y="2254636"/>
            <a:ext cx="887635"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402206" y="2175917"/>
            <a:ext cx="1855304" cy="369332"/>
          </a:xfrm>
          <a:prstGeom prst="rect">
            <a:avLst/>
          </a:prstGeom>
          <a:noFill/>
        </p:spPr>
        <p:txBody>
          <a:bodyPr wrap="square" rtlCol="0">
            <a:spAutoFit/>
          </a:bodyPr>
          <a:lstStyle/>
          <a:p>
            <a:r>
              <a:rPr lang="en-US" dirty="0"/>
              <a:t>March IN</a:t>
            </a:r>
          </a:p>
        </p:txBody>
      </p:sp>
      <p:sp>
        <p:nvSpPr>
          <p:cNvPr id="42" name="TextBox 41"/>
          <p:cNvSpPr txBox="1"/>
          <p:nvPr/>
        </p:nvSpPr>
        <p:spPr>
          <a:xfrm>
            <a:off x="9283147" y="5641547"/>
            <a:ext cx="1855304" cy="369332"/>
          </a:xfrm>
          <a:prstGeom prst="rect">
            <a:avLst/>
          </a:prstGeom>
          <a:noFill/>
        </p:spPr>
        <p:txBody>
          <a:bodyPr wrap="square" rtlCol="0">
            <a:spAutoFit/>
          </a:bodyPr>
          <a:lstStyle/>
          <a:p>
            <a:r>
              <a:rPr lang="en-US" dirty="0"/>
              <a:t>March OUT</a:t>
            </a:r>
          </a:p>
        </p:txBody>
      </p:sp>
      <p:sp>
        <p:nvSpPr>
          <p:cNvPr id="19" name="TextBox 18"/>
          <p:cNvSpPr txBox="1"/>
          <p:nvPr/>
        </p:nvSpPr>
        <p:spPr>
          <a:xfrm>
            <a:off x="2697056" y="2824187"/>
            <a:ext cx="1212574" cy="369332"/>
          </a:xfrm>
          <a:prstGeom prst="rect">
            <a:avLst/>
          </a:prstGeom>
          <a:noFill/>
        </p:spPr>
        <p:txBody>
          <a:bodyPr wrap="square" rtlCol="0">
            <a:spAutoFit/>
          </a:bodyPr>
          <a:lstStyle/>
          <a:p>
            <a:r>
              <a:rPr lang="en-US" dirty="0">
                <a:solidFill>
                  <a:schemeClr val="bg1"/>
                </a:solidFill>
              </a:rPr>
              <a:t>Report -in</a:t>
            </a:r>
          </a:p>
        </p:txBody>
      </p:sp>
      <p:sp>
        <p:nvSpPr>
          <p:cNvPr id="20" name="TextBox 19"/>
          <p:cNvSpPr txBox="1"/>
          <p:nvPr/>
        </p:nvSpPr>
        <p:spPr>
          <a:xfrm>
            <a:off x="3747570" y="2858992"/>
            <a:ext cx="1364973" cy="492443"/>
          </a:xfrm>
          <a:prstGeom prst="rect">
            <a:avLst/>
          </a:prstGeom>
          <a:noFill/>
        </p:spPr>
        <p:txBody>
          <a:bodyPr wrap="square" rtlCol="0">
            <a:spAutoFit/>
          </a:bodyPr>
          <a:lstStyle/>
          <a:p>
            <a:r>
              <a:rPr lang="en-US" sz="1400" b="1" dirty="0">
                <a:solidFill>
                  <a:schemeClr val="bg1"/>
                </a:solidFill>
                <a:latin typeface="Arial Narrow" panose="020B0606020202030204" pitchFamily="34" charset="0"/>
              </a:rPr>
              <a:t>Commands</a:t>
            </a:r>
          </a:p>
          <a:p>
            <a:r>
              <a:rPr lang="en-US" sz="1200" b="1" dirty="0">
                <a:solidFill>
                  <a:schemeClr val="bg1"/>
                </a:solidFill>
                <a:latin typeface="Arial Black" panose="020B0A04020102020204" pitchFamily="34" charset="0"/>
              </a:rPr>
              <a:t>1-8</a:t>
            </a:r>
          </a:p>
        </p:txBody>
      </p:sp>
      <p:sp>
        <p:nvSpPr>
          <p:cNvPr id="28" name="TextBox 27"/>
          <p:cNvSpPr txBox="1"/>
          <p:nvPr/>
        </p:nvSpPr>
        <p:spPr>
          <a:xfrm>
            <a:off x="2998742" y="3669546"/>
            <a:ext cx="361665" cy="307777"/>
          </a:xfrm>
          <a:prstGeom prst="rect">
            <a:avLst/>
          </a:prstGeom>
          <a:noFill/>
        </p:spPr>
        <p:txBody>
          <a:bodyPr wrap="square" rtlCol="0">
            <a:spAutoFit/>
          </a:bodyPr>
          <a:lstStyle/>
          <a:p>
            <a:r>
              <a:rPr lang="en-US" sz="1400" dirty="0"/>
              <a:t>8</a:t>
            </a:r>
          </a:p>
        </p:txBody>
      </p:sp>
      <p:sp>
        <p:nvSpPr>
          <p:cNvPr id="57" name="TextBox 56"/>
          <p:cNvSpPr txBox="1"/>
          <p:nvPr/>
        </p:nvSpPr>
        <p:spPr>
          <a:xfrm>
            <a:off x="3391507" y="4669404"/>
            <a:ext cx="361665" cy="307777"/>
          </a:xfrm>
          <a:prstGeom prst="rect">
            <a:avLst/>
          </a:prstGeom>
          <a:noFill/>
        </p:spPr>
        <p:txBody>
          <a:bodyPr wrap="square" rtlCol="0">
            <a:spAutoFit/>
          </a:bodyPr>
          <a:lstStyle/>
          <a:p>
            <a:r>
              <a:rPr lang="en-US" sz="1400" dirty="0"/>
              <a:t>9</a:t>
            </a:r>
          </a:p>
        </p:txBody>
      </p:sp>
      <p:cxnSp>
        <p:nvCxnSpPr>
          <p:cNvPr id="59" name="Straight Arrow Connector 58"/>
          <p:cNvCxnSpPr/>
          <p:nvPr/>
        </p:nvCxnSpPr>
        <p:spPr>
          <a:xfrm flipV="1">
            <a:off x="3770337" y="4868069"/>
            <a:ext cx="751123" cy="1696"/>
          </a:xfrm>
          <a:prstGeom prst="straightConnector1">
            <a:avLst/>
          </a:prstGeom>
          <a:ln w="1111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4847228" y="4309359"/>
            <a:ext cx="0" cy="617483"/>
          </a:xfrm>
          <a:prstGeom prst="straightConnector1">
            <a:avLst/>
          </a:prstGeom>
          <a:ln w="1111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4136532" y="4675036"/>
            <a:ext cx="361665" cy="307777"/>
          </a:xfrm>
          <a:prstGeom prst="rect">
            <a:avLst/>
          </a:prstGeom>
          <a:noFill/>
        </p:spPr>
        <p:txBody>
          <a:bodyPr wrap="square" rtlCol="0">
            <a:spAutoFit/>
          </a:bodyPr>
          <a:lstStyle/>
          <a:p>
            <a:r>
              <a:rPr lang="en-US" sz="1400" dirty="0"/>
              <a:t>10</a:t>
            </a:r>
          </a:p>
        </p:txBody>
      </p:sp>
      <p:sp>
        <p:nvSpPr>
          <p:cNvPr id="62" name="TextBox 61"/>
          <p:cNvSpPr txBox="1"/>
          <p:nvPr/>
        </p:nvSpPr>
        <p:spPr>
          <a:xfrm>
            <a:off x="4666395" y="4384997"/>
            <a:ext cx="361665" cy="307777"/>
          </a:xfrm>
          <a:prstGeom prst="rect">
            <a:avLst/>
          </a:prstGeom>
          <a:noFill/>
        </p:spPr>
        <p:txBody>
          <a:bodyPr wrap="square" rtlCol="0">
            <a:spAutoFit/>
          </a:bodyPr>
          <a:lstStyle/>
          <a:p>
            <a:r>
              <a:rPr lang="en-US" sz="1400" dirty="0"/>
              <a:t>11</a:t>
            </a:r>
          </a:p>
        </p:txBody>
      </p:sp>
      <p:cxnSp>
        <p:nvCxnSpPr>
          <p:cNvPr id="63" name="Straight Arrow Connector 62"/>
          <p:cNvCxnSpPr/>
          <p:nvPr/>
        </p:nvCxnSpPr>
        <p:spPr>
          <a:xfrm flipV="1">
            <a:off x="4847227" y="3669546"/>
            <a:ext cx="0" cy="617483"/>
          </a:xfrm>
          <a:prstGeom prst="straightConnector1">
            <a:avLst/>
          </a:prstGeom>
          <a:ln w="1111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4666395" y="3725779"/>
            <a:ext cx="361665" cy="307777"/>
          </a:xfrm>
          <a:prstGeom prst="rect">
            <a:avLst/>
          </a:prstGeom>
          <a:noFill/>
        </p:spPr>
        <p:txBody>
          <a:bodyPr wrap="square" rtlCol="0">
            <a:spAutoFit/>
          </a:bodyPr>
          <a:lstStyle/>
          <a:p>
            <a:r>
              <a:rPr lang="en-US" sz="1400" dirty="0"/>
              <a:t>12</a:t>
            </a:r>
          </a:p>
        </p:txBody>
      </p:sp>
      <p:sp>
        <p:nvSpPr>
          <p:cNvPr id="53" name="U-Turn Arrow 52"/>
          <p:cNvSpPr/>
          <p:nvPr/>
        </p:nvSpPr>
        <p:spPr>
          <a:xfrm>
            <a:off x="4780744" y="1705619"/>
            <a:ext cx="604310" cy="785092"/>
          </a:xfrm>
          <a:prstGeom prst="utur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66" name="Bent Arrow 65"/>
          <p:cNvSpPr/>
          <p:nvPr/>
        </p:nvSpPr>
        <p:spPr>
          <a:xfrm rot="16200000" flipH="1">
            <a:off x="3010999" y="2235104"/>
            <a:ext cx="507020" cy="438369"/>
          </a:xfrm>
          <a:prstGeom prst="bentArrow">
            <a:avLst>
              <a:gd name="adj1" fmla="val 25000"/>
              <a:gd name="adj2" fmla="val 26613"/>
              <a:gd name="adj3" fmla="val 25000"/>
              <a:gd name="adj4" fmla="val 4375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67" name="TextBox 66"/>
          <p:cNvSpPr txBox="1"/>
          <p:nvPr/>
        </p:nvSpPr>
        <p:spPr>
          <a:xfrm>
            <a:off x="5053153" y="2001126"/>
            <a:ext cx="361665" cy="307777"/>
          </a:xfrm>
          <a:prstGeom prst="rect">
            <a:avLst/>
          </a:prstGeom>
          <a:noFill/>
        </p:spPr>
        <p:txBody>
          <a:bodyPr wrap="square" rtlCol="0">
            <a:spAutoFit/>
          </a:bodyPr>
          <a:lstStyle/>
          <a:p>
            <a:r>
              <a:rPr lang="en-US" sz="1400" dirty="0">
                <a:latin typeface="Arial Narrow" panose="020B0606020202030204" pitchFamily="34" charset="0"/>
              </a:rPr>
              <a:t>13</a:t>
            </a:r>
          </a:p>
        </p:txBody>
      </p:sp>
      <p:cxnSp>
        <p:nvCxnSpPr>
          <p:cNvPr id="68" name="Straight Arrow Connector 67"/>
          <p:cNvCxnSpPr/>
          <p:nvPr/>
        </p:nvCxnSpPr>
        <p:spPr>
          <a:xfrm flipH="1">
            <a:off x="5253986" y="2456597"/>
            <a:ext cx="7226" cy="664880"/>
          </a:xfrm>
          <a:prstGeom prst="straightConnector1">
            <a:avLst/>
          </a:prstGeom>
          <a:ln w="1111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5086963" y="2750087"/>
            <a:ext cx="361665" cy="307777"/>
          </a:xfrm>
          <a:prstGeom prst="rect">
            <a:avLst/>
          </a:prstGeom>
          <a:noFill/>
        </p:spPr>
        <p:txBody>
          <a:bodyPr wrap="square" rtlCol="0">
            <a:spAutoFit/>
          </a:bodyPr>
          <a:lstStyle/>
          <a:p>
            <a:r>
              <a:rPr lang="en-US" sz="1400" dirty="0">
                <a:latin typeface="Arial Narrow" panose="020B0606020202030204" pitchFamily="34" charset="0"/>
              </a:rPr>
              <a:t>14</a:t>
            </a:r>
          </a:p>
        </p:txBody>
      </p:sp>
      <p:sp>
        <p:nvSpPr>
          <p:cNvPr id="78" name="TextBox 77"/>
          <p:cNvSpPr txBox="1"/>
          <p:nvPr/>
        </p:nvSpPr>
        <p:spPr>
          <a:xfrm>
            <a:off x="6399517" y="3259102"/>
            <a:ext cx="361665" cy="307777"/>
          </a:xfrm>
          <a:prstGeom prst="rect">
            <a:avLst/>
          </a:prstGeom>
          <a:noFill/>
        </p:spPr>
        <p:txBody>
          <a:bodyPr wrap="square" rtlCol="0">
            <a:spAutoFit/>
          </a:bodyPr>
          <a:lstStyle/>
          <a:p>
            <a:r>
              <a:rPr lang="en-US" sz="1400" dirty="0">
                <a:latin typeface="Arial Narrow" panose="020B0606020202030204" pitchFamily="34" charset="0"/>
              </a:rPr>
              <a:t>16</a:t>
            </a:r>
          </a:p>
        </p:txBody>
      </p:sp>
      <p:sp>
        <p:nvSpPr>
          <p:cNvPr id="84" name="U-Turn Arrow 83"/>
          <p:cNvSpPr/>
          <p:nvPr/>
        </p:nvSpPr>
        <p:spPr>
          <a:xfrm rot="16200000" flipH="1">
            <a:off x="2639618" y="5438939"/>
            <a:ext cx="760932" cy="785092"/>
          </a:xfrm>
          <a:prstGeom prst="utur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85" name="Bent Arrow 84"/>
          <p:cNvSpPr/>
          <p:nvPr/>
        </p:nvSpPr>
        <p:spPr>
          <a:xfrm rot="10800000">
            <a:off x="5042960" y="5076443"/>
            <a:ext cx="501412" cy="544123"/>
          </a:xfrm>
          <a:prstGeom prst="bentArrow">
            <a:avLst>
              <a:gd name="adj1" fmla="val 39589"/>
              <a:gd name="adj2" fmla="val 25000"/>
              <a:gd name="adj3" fmla="val 42692"/>
              <a:gd name="adj4" fmla="val 4375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cxnSp>
        <p:nvCxnSpPr>
          <p:cNvPr id="87" name="Straight Arrow Connector 86"/>
          <p:cNvCxnSpPr/>
          <p:nvPr/>
        </p:nvCxnSpPr>
        <p:spPr>
          <a:xfrm>
            <a:off x="3502340" y="6010879"/>
            <a:ext cx="634192" cy="1696"/>
          </a:xfrm>
          <a:prstGeom prst="straightConnector1">
            <a:avLst/>
          </a:prstGeom>
          <a:ln w="1111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4951730" y="6010879"/>
            <a:ext cx="1447787" cy="0"/>
          </a:xfrm>
          <a:prstGeom prst="straightConnector1">
            <a:avLst/>
          </a:prstGeom>
          <a:ln w="1809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6921234" y="5348505"/>
            <a:ext cx="361665" cy="307777"/>
          </a:xfrm>
          <a:prstGeom prst="rect">
            <a:avLst/>
          </a:prstGeom>
          <a:noFill/>
        </p:spPr>
        <p:txBody>
          <a:bodyPr wrap="square" rtlCol="0">
            <a:spAutoFit/>
          </a:bodyPr>
          <a:lstStyle/>
          <a:p>
            <a:r>
              <a:rPr lang="en-US" sz="1400" dirty="0">
                <a:latin typeface="Arial Narrow" panose="020B0606020202030204" pitchFamily="34" charset="0"/>
              </a:rPr>
              <a:t>19</a:t>
            </a:r>
          </a:p>
        </p:txBody>
      </p:sp>
      <p:cxnSp>
        <p:nvCxnSpPr>
          <p:cNvPr id="90" name="Straight Arrow Connector 89"/>
          <p:cNvCxnSpPr/>
          <p:nvPr/>
        </p:nvCxnSpPr>
        <p:spPr>
          <a:xfrm flipH="1">
            <a:off x="4246079" y="5476342"/>
            <a:ext cx="705651" cy="0"/>
          </a:xfrm>
          <a:prstGeom prst="straightConnector1">
            <a:avLst/>
          </a:prstGeom>
          <a:ln w="1111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5076662" y="5330247"/>
            <a:ext cx="361665" cy="307777"/>
          </a:xfrm>
          <a:prstGeom prst="rect">
            <a:avLst/>
          </a:prstGeom>
          <a:noFill/>
        </p:spPr>
        <p:txBody>
          <a:bodyPr wrap="square" rtlCol="0">
            <a:spAutoFit/>
          </a:bodyPr>
          <a:lstStyle/>
          <a:p>
            <a:r>
              <a:rPr lang="en-US" sz="1400" dirty="0">
                <a:latin typeface="Arial Narrow" panose="020B0606020202030204" pitchFamily="34" charset="0"/>
              </a:rPr>
              <a:t>15</a:t>
            </a:r>
          </a:p>
        </p:txBody>
      </p:sp>
      <p:sp>
        <p:nvSpPr>
          <p:cNvPr id="93" name="TextBox 92"/>
          <p:cNvSpPr txBox="1"/>
          <p:nvPr/>
        </p:nvSpPr>
        <p:spPr>
          <a:xfrm>
            <a:off x="2852262" y="5874466"/>
            <a:ext cx="361665" cy="307777"/>
          </a:xfrm>
          <a:prstGeom prst="rect">
            <a:avLst/>
          </a:prstGeom>
          <a:noFill/>
        </p:spPr>
        <p:txBody>
          <a:bodyPr wrap="square" rtlCol="0">
            <a:spAutoFit/>
          </a:bodyPr>
          <a:lstStyle/>
          <a:p>
            <a:r>
              <a:rPr lang="en-US" sz="1400" dirty="0">
                <a:latin typeface="Arial Narrow" panose="020B0606020202030204" pitchFamily="34" charset="0"/>
              </a:rPr>
              <a:t>21</a:t>
            </a:r>
          </a:p>
        </p:txBody>
      </p:sp>
      <p:sp>
        <p:nvSpPr>
          <p:cNvPr id="94" name="TextBox 93"/>
          <p:cNvSpPr txBox="1"/>
          <p:nvPr/>
        </p:nvSpPr>
        <p:spPr>
          <a:xfrm>
            <a:off x="3726826" y="5856990"/>
            <a:ext cx="361665" cy="307777"/>
          </a:xfrm>
          <a:prstGeom prst="rect">
            <a:avLst/>
          </a:prstGeom>
          <a:noFill/>
        </p:spPr>
        <p:txBody>
          <a:bodyPr wrap="square" rtlCol="0">
            <a:spAutoFit/>
          </a:bodyPr>
          <a:lstStyle/>
          <a:p>
            <a:r>
              <a:rPr lang="en-US" sz="1400" dirty="0">
                <a:latin typeface="Arial Narrow" panose="020B0606020202030204" pitchFamily="34" charset="0"/>
              </a:rPr>
              <a:t>22</a:t>
            </a:r>
          </a:p>
        </p:txBody>
      </p:sp>
      <p:sp>
        <p:nvSpPr>
          <p:cNvPr id="95" name="TextBox 94"/>
          <p:cNvSpPr txBox="1"/>
          <p:nvPr/>
        </p:nvSpPr>
        <p:spPr>
          <a:xfrm>
            <a:off x="4931122" y="5864328"/>
            <a:ext cx="822786" cy="307777"/>
          </a:xfrm>
          <a:prstGeom prst="rect">
            <a:avLst/>
          </a:prstGeom>
          <a:noFill/>
        </p:spPr>
        <p:txBody>
          <a:bodyPr wrap="square" rtlCol="0">
            <a:spAutoFit/>
          </a:bodyPr>
          <a:lstStyle/>
          <a:p>
            <a:r>
              <a:rPr lang="en-US" sz="1400" dirty="0">
                <a:latin typeface="Arial Narrow" panose="020B0606020202030204" pitchFamily="34" charset="0"/>
              </a:rPr>
              <a:t>23        &amp;</a:t>
            </a:r>
          </a:p>
        </p:txBody>
      </p:sp>
      <p:sp>
        <p:nvSpPr>
          <p:cNvPr id="96" name="TextBox 95"/>
          <p:cNvSpPr txBox="1"/>
          <p:nvPr/>
        </p:nvSpPr>
        <p:spPr>
          <a:xfrm>
            <a:off x="5856557" y="5840187"/>
            <a:ext cx="361665" cy="307777"/>
          </a:xfrm>
          <a:prstGeom prst="rect">
            <a:avLst/>
          </a:prstGeom>
          <a:noFill/>
        </p:spPr>
        <p:txBody>
          <a:bodyPr wrap="square" rtlCol="0">
            <a:spAutoFit/>
          </a:bodyPr>
          <a:lstStyle/>
          <a:p>
            <a:r>
              <a:rPr lang="en-US" sz="1400" dirty="0">
                <a:latin typeface="Arial Narrow" panose="020B0606020202030204" pitchFamily="34" charset="0"/>
              </a:rPr>
              <a:t>24</a:t>
            </a:r>
          </a:p>
        </p:txBody>
      </p:sp>
      <p:sp>
        <p:nvSpPr>
          <p:cNvPr id="98" name="Bent Arrow 97"/>
          <p:cNvSpPr/>
          <p:nvPr/>
        </p:nvSpPr>
        <p:spPr>
          <a:xfrm rot="10800000" flipH="1">
            <a:off x="3065739" y="4462248"/>
            <a:ext cx="507020" cy="531243"/>
          </a:xfrm>
          <a:prstGeom prst="bentArrow">
            <a:avLst>
              <a:gd name="adj1" fmla="val 35430"/>
              <a:gd name="adj2" fmla="val 26613"/>
              <a:gd name="adj3" fmla="val 25000"/>
              <a:gd name="adj4" fmla="val 4375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9" name="TextBox 98"/>
          <p:cNvSpPr txBox="1"/>
          <p:nvPr/>
        </p:nvSpPr>
        <p:spPr>
          <a:xfrm>
            <a:off x="3193146" y="4690118"/>
            <a:ext cx="361665" cy="307777"/>
          </a:xfrm>
          <a:prstGeom prst="rect">
            <a:avLst/>
          </a:prstGeom>
          <a:noFill/>
        </p:spPr>
        <p:txBody>
          <a:bodyPr wrap="square" rtlCol="0">
            <a:spAutoFit/>
          </a:bodyPr>
          <a:lstStyle/>
          <a:p>
            <a:r>
              <a:rPr lang="en-US" sz="1400" dirty="0"/>
              <a:t>9</a:t>
            </a:r>
          </a:p>
        </p:txBody>
      </p:sp>
      <p:sp>
        <p:nvSpPr>
          <p:cNvPr id="101" name="TextBox 100"/>
          <p:cNvSpPr txBox="1"/>
          <p:nvPr/>
        </p:nvSpPr>
        <p:spPr>
          <a:xfrm>
            <a:off x="255488" y="3164470"/>
            <a:ext cx="1586753" cy="1200329"/>
          </a:xfrm>
          <a:prstGeom prst="rect">
            <a:avLst/>
          </a:prstGeom>
          <a:noFill/>
        </p:spPr>
        <p:txBody>
          <a:bodyPr wrap="square" rtlCol="0">
            <a:spAutoFit/>
          </a:bodyPr>
          <a:lstStyle/>
          <a:p>
            <a:r>
              <a:rPr lang="en-US" b="1" dirty="0">
                <a:solidFill>
                  <a:srgbClr val="FF0000"/>
                </a:solidFill>
                <a:latin typeface="Arial Black" panose="020B0A04020102020204" pitchFamily="34" charset="0"/>
              </a:rPr>
              <a:t>10 meters    	By</a:t>
            </a:r>
          </a:p>
          <a:p>
            <a:r>
              <a:rPr lang="en-US" b="1" dirty="0">
                <a:solidFill>
                  <a:srgbClr val="FF0000"/>
                </a:solidFill>
                <a:latin typeface="Arial Black" panose="020B0A04020102020204" pitchFamily="34" charset="0"/>
              </a:rPr>
              <a:t>10 meters     </a:t>
            </a:r>
          </a:p>
          <a:p>
            <a:r>
              <a:rPr lang="en-US" b="1" dirty="0">
                <a:solidFill>
                  <a:srgbClr val="FF0000"/>
                </a:solidFill>
                <a:latin typeface="Arial Black" panose="020B0A04020102020204" pitchFamily="34" charset="0"/>
              </a:rPr>
              <a:t>    Square</a:t>
            </a:r>
          </a:p>
        </p:txBody>
      </p:sp>
      <p:cxnSp>
        <p:nvCxnSpPr>
          <p:cNvPr id="106" name="Straight Arrow Connector 105"/>
          <p:cNvCxnSpPr/>
          <p:nvPr/>
        </p:nvCxnSpPr>
        <p:spPr>
          <a:xfrm flipH="1">
            <a:off x="6218222" y="2254636"/>
            <a:ext cx="887635"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6321318" y="3351435"/>
            <a:ext cx="1631699" cy="12564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Narrow" panose="020B0606020202030204" pitchFamily="34" charset="0"/>
              </a:rPr>
              <a:t>Movements</a:t>
            </a:r>
          </a:p>
          <a:p>
            <a:pPr algn="ctr"/>
            <a:endParaRPr lang="en-US" sz="1600" dirty="0">
              <a:latin typeface="Arial Narrow" panose="020B0606020202030204" pitchFamily="34" charset="0"/>
            </a:endParaRPr>
          </a:p>
          <a:p>
            <a:pPr algn="ctr"/>
            <a:r>
              <a:rPr lang="en-US" dirty="0">
                <a:latin typeface="Arial Narrow" panose="020B0606020202030204" pitchFamily="34" charset="0"/>
              </a:rPr>
              <a:t>17-20         </a:t>
            </a:r>
          </a:p>
        </p:txBody>
      </p:sp>
      <p:sp>
        <p:nvSpPr>
          <p:cNvPr id="3" name="&quot;No&quot; Symbol 2"/>
          <p:cNvSpPr/>
          <p:nvPr/>
        </p:nvSpPr>
        <p:spPr>
          <a:xfrm>
            <a:off x="6321318" y="3351435"/>
            <a:ext cx="1631699" cy="1256414"/>
          </a:xfrm>
          <a:prstGeom prst="noSmoking">
            <a:avLst>
              <a:gd name="adj" fmla="val 258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5" name="Straight Arrow Connector 64"/>
          <p:cNvCxnSpPr/>
          <p:nvPr/>
        </p:nvCxnSpPr>
        <p:spPr>
          <a:xfrm flipH="1">
            <a:off x="5446890" y="3566879"/>
            <a:ext cx="7226" cy="66488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2F85C21-5D6E-3F69-E1D9-0E6A5E6ABFEF}"/>
              </a:ext>
            </a:extLst>
          </p:cNvPr>
          <p:cNvSpPr txBox="1"/>
          <p:nvPr/>
        </p:nvSpPr>
        <p:spPr>
          <a:xfrm>
            <a:off x="4304730" y="5318173"/>
            <a:ext cx="361665" cy="307777"/>
          </a:xfrm>
          <a:prstGeom prst="rect">
            <a:avLst/>
          </a:prstGeom>
          <a:noFill/>
        </p:spPr>
        <p:txBody>
          <a:bodyPr wrap="square" rtlCol="0">
            <a:spAutoFit/>
          </a:bodyPr>
          <a:lstStyle/>
          <a:p>
            <a:r>
              <a:rPr lang="en-US" sz="1400" dirty="0">
                <a:latin typeface="Arial Narrow" panose="020B0606020202030204" pitchFamily="34" charset="0"/>
              </a:rPr>
              <a:t>16</a:t>
            </a:r>
          </a:p>
        </p:txBody>
      </p:sp>
    </p:spTree>
    <p:extLst>
      <p:ext uri="{BB962C8B-B14F-4D97-AF65-F5344CB8AC3E}">
        <p14:creationId xmlns:p14="http://schemas.microsoft.com/office/powerpoint/2010/main" val="1709201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0082" y="619979"/>
            <a:ext cx="6148846" cy="1059484"/>
          </a:xfrm>
        </p:spPr>
        <p:txBody>
          <a:bodyPr>
            <a:noAutofit/>
          </a:bodyPr>
          <a:lstStyle/>
          <a:p>
            <a:pPr algn="ctr"/>
            <a:r>
              <a:rPr lang="en-US" sz="6000" dirty="0">
                <a:solidFill>
                  <a:srgbClr val="00B0F0"/>
                </a:solidFill>
                <a:latin typeface="Algerian" panose="04020705040A02060702" pitchFamily="82" charset="0"/>
              </a:rPr>
              <a:t>Set-up &amp; Rules</a:t>
            </a:r>
          </a:p>
        </p:txBody>
      </p:sp>
      <p:sp>
        <p:nvSpPr>
          <p:cNvPr id="3" name="TextBox 2"/>
          <p:cNvSpPr txBox="1"/>
          <p:nvPr/>
        </p:nvSpPr>
        <p:spPr>
          <a:xfrm>
            <a:off x="5250082" y="1740226"/>
            <a:ext cx="7310208" cy="4755148"/>
          </a:xfrm>
          <a:prstGeom prst="rect">
            <a:avLst/>
          </a:prstGeom>
          <a:noFill/>
        </p:spPr>
        <p:txBody>
          <a:bodyPr wrap="square" rtlCol="0">
            <a:spAutoFit/>
          </a:bodyPr>
          <a:lstStyle/>
          <a:p>
            <a:r>
              <a:rPr lang="en-US" sz="2400" b="1" i="1" dirty="0">
                <a:effectLst>
                  <a:outerShdw blurRad="38100" dist="38100" dir="2700000" algn="tl">
                    <a:srgbClr val="000000">
                      <a:alpha val="43137"/>
                    </a:srgbClr>
                  </a:outerShdw>
                </a:effectLst>
              </a:rPr>
              <a:t>Basic Scenario:</a:t>
            </a:r>
          </a:p>
          <a:p>
            <a:endParaRPr lang="en-US" sz="700" b="1" dirty="0"/>
          </a:p>
          <a:p>
            <a:r>
              <a:rPr lang="en-US" sz="2000" b="1" dirty="0"/>
              <a:t>-    10mx10m drill pad with boundary markers </a:t>
            </a:r>
          </a:p>
          <a:p>
            <a:r>
              <a:rPr lang="en-US" sz="2000" b="1" dirty="0"/>
              <a:t>-    Modified drill sequenced</a:t>
            </a:r>
          </a:p>
          <a:p>
            <a:endParaRPr lang="en-US" sz="800" b="1" dirty="0"/>
          </a:p>
          <a:p>
            <a:r>
              <a:rPr lang="en-US" sz="2400" b="1" i="1" dirty="0">
                <a:effectLst>
                  <a:outerShdw blurRad="38100" dist="38100" dir="2700000" algn="tl">
                    <a:srgbClr val="000000">
                      <a:alpha val="43137"/>
                    </a:srgbClr>
                  </a:outerShdw>
                </a:effectLst>
              </a:rPr>
              <a:t>Common Errors:</a:t>
            </a:r>
          </a:p>
          <a:p>
            <a:endParaRPr lang="en-US" sz="700" b="1" dirty="0"/>
          </a:p>
          <a:p>
            <a:pPr marL="285750" indent="-285750">
              <a:buFontTx/>
              <a:buChar char="-"/>
            </a:pPr>
            <a:r>
              <a:rPr lang="en-US" sz="2000" b="1" dirty="0"/>
              <a:t>Not performing movements as described in</a:t>
            </a:r>
          </a:p>
          <a:p>
            <a:r>
              <a:rPr lang="en-US" sz="2000" b="1" dirty="0"/>
              <a:t>      </a:t>
            </a:r>
            <a:r>
              <a:rPr lang="en-US" sz="2000" b="1" dirty="0">
                <a:cs typeface="Arial" panose="020B0604020202020204" pitchFamily="34" charset="0"/>
              </a:rPr>
              <a:t>CAPP 60-33  Ch-7 </a:t>
            </a:r>
          </a:p>
          <a:p>
            <a:pPr marL="342900" indent="-342900">
              <a:buFontTx/>
              <a:buChar char="-"/>
            </a:pPr>
            <a:r>
              <a:rPr lang="en-US" sz="2000" b="1" dirty="0">
                <a:cs typeface="Arial" panose="020B0604020202020204" pitchFamily="34" charset="0"/>
              </a:rPr>
              <a:t>Not memorizing drill sequence</a:t>
            </a:r>
          </a:p>
          <a:p>
            <a:pPr marL="342900" indent="-342900">
              <a:buFontTx/>
              <a:buChar char="-"/>
            </a:pPr>
            <a:r>
              <a:rPr lang="en-US" sz="2000" b="1" dirty="0">
                <a:cs typeface="Arial" panose="020B0604020202020204" pitchFamily="34" charset="0"/>
              </a:rPr>
              <a:t>Not Projecting Commands</a:t>
            </a:r>
          </a:p>
          <a:p>
            <a:pPr marL="342900" indent="-342900">
              <a:buFontTx/>
              <a:buChar char="-"/>
            </a:pPr>
            <a:r>
              <a:rPr lang="en-US" sz="2000" b="1" dirty="0">
                <a:cs typeface="Arial" panose="020B0604020202020204" pitchFamily="34" charset="0"/>
              </a:rPr>
              <a:t>Performing Wheels instead of Abouts</a:t>
            </a:r>
          </a:p>
          <a:p>
            <a:endParaRPr lang="en-US" sz="800" b="1" dirty="0">
              <a:latin typeface="Arial" panose="020B0604020202020204" pitchFamily="34" charset="0"/>
              <a:cs typeface="Arial" panose="020B0604020202020204" pitchFamily="34" charset="0"/>
            </a:endParaRPr>
          </a:p>
          <a:p>
            <a:r>
              <a:rPr lang="en-US" sz="2000" b="1" i="1" dirty="0">
                <a:latin typeface="Arial" panose="020B0604020202020204" pitchFamily="34" charset="0"/>
                <a:cs typeface="Arial" panose="020B0604020202020204" pitchFamily="34" charset="0"/>
              </a:rPr>
              <a:t>Equipment Required:</a:t>
            </a:r>
          </a:p>
          <a:p>
            <a:endParaRPr lang="en-US" sz="700" b="1" i="1" dirty="0">
              <a:cs typeface="Arial" panose="020B0604020202020204" pitchFamily="34" charset="0"/>
            </a:endParaRPr>
          </a:p>
          <a:p>
            <a:r>
              <a:rPr lang="en-US" sz="2000" b="1" dirty="0">
                <a:cs typeface="Arial" panose="020B0604020202020204" pitchFamily="34" charset="0"/>
              </a:rPr>
              <a:t>-     Rifles, Flags, Flag harnesses, </a:t>
            </a:r>
          </a:p>
          <a:p>
            <a:r>
              <a:rPr lang="en-US" sz="2000" b="1" dirty="0">
                <a:cs typeface="Arial" panose="020B0604020202020204" pitchFamily="34" charset="0"/>
              </a:rPr>
              <a:t>       (glovers, Guard Belts Optional)</a:t>
            </a:r>
          </a:p>
          <a:p>
            <a:endParaRPr lang="en-US" dirty="0"/>
          </a:p>
        </p:txBody>
      </p:sp>
      <p:pic>
        <p:nvPicPr>
          <p:cNvPr id="4" name="Picture 3"/>
          <p:cNvPicPr>
            <a:picLocks noChangeAspect="1"/>
          </p:cNvPicPr>
          <p:nvPr/>
        </p:nvPicPr>
        <p:blipFill>
          <a:blip r:embed="rId3"/>
          <a:stretch>
            <a:fillRect/>
          </a:stretch>
        </p:blipFill>
        <p:spPr>
          <a:xfrm>
            <a:off x="754768" y="220591"/>
            <a:ext cx="4136828" cy="6444060"/>
          </a:xfrm>
          <a:prstGeom prst="rect">
            <a:avLst/>
          </a:prstGeom>
          <a:effectLst>
            <a:softEdge rad="31750"/>
          </a:effectLst>
        </p:spPr>
      </p:pic>
    </p:spTree>
    <p:extLst>
      <p:ext uri="{BB962C8B-B14F-4D97-AF65-F5344CB8AC3E}">
        <p14:creationId xmlns:p14="http://schemas.microsoft.com/office/powerpoint/2010/main" val="23963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9560" y="645599"/>
            <a:ext cx="11776847" cy="1648021"/>
          </a:xfrm>
        </p:spPr>
        <p:txBody>
          <a:bodyPr>
            <a:normAutofit fontScale="90000"/>
          </a:bodyPr>
          <a:lstStyle/>
          <a:p>
            <a:pPr algn="ctr"/>
            <a:r>
              <a:rPr lang="en-US" sz="6600" b="1" u="sng" dirty="0">
                <a:solidFill>
                  <a:srgbClr val="00B0F0"/>
                </a:solidFill>
                <a:latin typeface="Algerian" panose="04020705040A02060702" pitchFamily="82" charset="0"/>
              </a:rPr>
              <a:t>Team  Leadership  Problem </a:t>
            </a:r>
            <a:br>
              <a:rPr lang="en-US" sz="6600" b="1" u="sng" dirty="0">
                <a:solidFill>
                  <a:srgbClr val="00B0F0"/>
                </a:solidFill>
                <a:latin typeface="Algerian" panose="04020705040A02060702" pitchFamily="82" charset="0"/>
              </a:rPr>
            </a:br>
            <a:r>
              <a:rPr lang="en-US" sz="6600" b="1" u="sng" dirty="0">
                <a:solidFill>
                  <a:srgbClr val="00B0F0"/>
                </a:solidFill>
                <a:latin typeface="Algerian" panose="04020705040A02060702" pitchFamily="82" charset="0"/>
              </a:rPr>
              <a:t>(TLP)</a:t>
            </a:r>
          </a:p>
        </p:txBody>
      </p:sp>
      <p:sp>
        <p:nvSpPr>
          <p:cNvPr id="3" name="Subtitle 2"/>
          <p:cNvSpPr>
            <a:spLocks noGrp="1"/>
          </p:cNvSpPr>
          <p:nvPr>
            <p:ph type="subTitle" idx="1"/>
          </p:nvPr>
        </p:nvSpPr>
        <p:spPr>
          <a:xfrm>
            <a:off x="699796" y="1195743"/>
            <a:ext cx="11431244" cy="4809198"/>
          </a:xfrm>
        </p:spPr>
        <p:txBody>
          <a:bodyPr>
            <a:noAutofit/>
          </a:bodyPr>
          <a:lstStyle/>
          <a:p>
            <a:pPr algn="l"/>
            <a:r>
              <a:rPr lang="en-US" sz="5400" b="1" dirty="0">
                <a:solidFill>
                  <a:srgbClr val="FF0000"/>
                </a:solidFill>
              </a:rPr>
              <a:t>Objective: </a:t>
            </a:r>
            <a:r>
              <a:rPr lang="en-US" sz="5400" dirty="0"/>
              <a:t> Test a team’s ability to collectively analyze a problem, creatively imagine a solution, and collaborate as a team on a specially- designed puzzle or game</a:t>
            </a:r>
          </a:p>
        </p:txBody>
      </p:sp>
    </p:spTree>
    <p:extLst>
      <p:ext uri="{BB962C8B-B14F-4D97-AF65-F5344CB8AC3E}">
        <p14:creationId xmlns:p14="http://schemas.microsoft.com/office/powerpoint/2010/main" val="3495052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24261" y="142356"/>
            <a:ext cx="10515600" cy="1325563"/>
          </a:xfrm>
        </p:spPr>
        <p:txBody>
          <a:bodyPr>
            <a:normAutofit fontScale="90000"/>
          </a:bodyPr>
          <a:lstStyle/>
          <a:p>
            <a:pPr algn="ctr"/>
            <a:r>
              <a:rPr lang="en-US" sz="6600" b="1" dirty="0">
                <a:solidFill>
                  <a:srgbClr val="00B0F0"/>
                </a:solidFill>
                <a:effectLst>
                  <a:outerShdw blurRad="38100" dist="38100" dir="2700000" algn="tl">
                    <a:srgbClr val="000000">
                      <a:alpha val="43137"/>
                    </a:srgbClr>
                  </a:outerShdw>
                </a:effectLst>
                <a:latin typeface="Algerian" panose="04020705040A02060702" pitchFamily="82" charset="0"/>
              </a:rPr>
              <a:t>Team Leadership Problem </a:t>
            </a:r>
          </a:p>
        </p:txBody>
      </p:sp>
      <p:pic>
        <p:nvPicPr>
          <p:cNvPr id="3" name="Picture 2"/>
          <p:cNvPicPr>
            <a:picLocks noChangeAspect="1"/>
          </p:cNvPicPr>
          <p:nvPr/>
        </p:nvPicPr>
        <p:blipFill>
          <a:blip r:embed="rId2">
            <a:lum contrast="20000"/>
          </a:blip>
          <a:stretch>
            <a:fillRect/>
          </a:stretch>
        </p:blipFill>
        <p:spPr>
          <a:xfrm>
            <a:off x="642262" y="1467919"/>
            <a:ext cx="11079597" cy="5098533"/>
          </a:xfrm>
          <a:prstGeom prst="rect">
            <a:avLst/>
          </a:prstGeom>
          <a:effectLst>
            <a:softEdge rad="12700"/>
          </a:effectLst>
        </p:spPr>
      </p:pic>
    </p:spTree>
    <p:extLst>
      <p:ext uri="{BB962C8B-B14F-4D97-AF65-F5344CB8AC3E}">
        <p14:creationId xmlns:p14="http://schemas.microsoft.com/office/powerpoint/2010/main" val="2047497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54588" y="699247"/>
            <a:ext cx="5737412" cy="5755422"/>
          </a:xfrm>
          <a:prstGeom prst="rect">
            <a:avLst/>
          </a:prstGeom>
          <a:noFill/>
        </p:spPr>
        <p:txBody>
          <a:bodyPr wrap="square" rtlCol="0">
            <a:spAutoFit/>
          </a:bodyPr>
          <a:lstStyle/>
          <a:p>
            <a:pPr marL="285750" indent="-285750">
              <a:buFont typeface="Arial" panose="020B0604020202020204" pitchFamily="34" charset="0"/>
              <a:buChar char="•"/>
            </a:pPr>
            <a:r>
              <a:rPr lang="en-US" sz="2800" b="1" dirty="0">
                <a:effectLst>
                  <a:outerShdw blurRad="38100" dist="38100" dir="2700000" algn="tl">
                    <a:srgbClr val="000000">
                      <a:alpha val="43137"/>
                    </a:srgbClr>
                  </a:outerShdw>
                </a:effectLst>
              </a:rPr>
              <a:t>Sample Limitations</a:t>
            </a:r>
          </a:p>
          <a:p>
            <a:pPr marL="742950" lvl="1" indent="-285750">
              <a:buFontTx/>
              <a:buChar char="-"/>
            </a:pPr>
            <a:r>
              <a:rPr lang="en-US" sz="2000" dirty="0"/>
              <a:t>Removal of communication</a:t>
            </a:r>
          </a:p>
          <a:p>
            <a:pPr marL="742950" lvl="1" indent="-285750">
              <a:buFontTx/>
              <a:buChar char="-"/>
            </a:pPr>
            <a:r>
              <a:rPr lang="en-US" sz="2000" dirty="0"/>
              <a:t>Removal the 5 senses (sight, touch, hearing, smell &amp; taste)</a:t>
            </a:r>
          </a:p>
          <a:p>
            <a:pPr marL="742950" lvl="1" indent="-285750">
              <a:buFontTx/>
              <a:buChar char="-"/>
            </a:pPr>
            <a:r>
              <a:rPr lang="en-US" sz="2000" dirty="0"/>
              <a:t>Restriction of mobility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2800" b="1" dirty="0">
                <a:effectLst>
                  <a:outerShdw blurRad="38100" dist="38100" dir="2700000" algn="tl">
                    <a:srgbClr val="000000">
                      <a:alpha val="43137"/>
                    </a:srgbClr>
                  </a:outerShdw>
                </a:effectLst>
              </a:rPr>
              <a:t>Time</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2800" b="1" dirty="0">
                <a:effectLst>
                  <a:outerShdw blurRad="38100" dist="38100" dir="2700000" algn="tl">
                    <a:srgbClr val="000000">
                      <a:alpha val="43137"/>
                    </a:srgbClr>
                  </a:outerShdw>
                </a:effectLst>
              </a:rPr>
              <a:t>Tools &amp; Supplies</a:t>
            </a:r>
          </a:p>
          <a:p>
            <a:pPr marL="742950" lvl="1" indent="-285750">
              <a:buFontTx/>
              <a:buChar char="-"/>
            </a:pPr>
            <a:r>
              <a:rPr lang="en-US" sz="2000" dirty="0"/>
              <a:t>Useful supplies</a:t>
            </a:r>
          </a:p>
          <a:p>
            <a:pPr marL="742950" lvl="1" indent="-285750">
              <a:buFontTx/>
              <a:buChar char="-"/>
            </a:pPr>
            <a:r>
              <a:rPr lang="en-US" sz="2000" dirty="0"/>
              <a:t>Distracters</a:t>
            </a:r>
          </a:p>
          <a:p>
            <a:pPr marL="742950" lvl="1" indent="-285750">
              <a:buFontTx/>
              <a:buChar char="-"/>
            </a:pPr>
            <a:r>
              <a:rPr lang="en-US" sz="2000" dirty="0"/>
              <a:t>Skills and abilities of team members</a:t>
            </a:r>
          </a:p>
          <a:p>
            <a:endParaRPr lang="en-US" sz="1200" dirty="0"/>
          </a:p>
          <a:p>
            <a:pPr marL="285750" indent="-285750">
              <a:buFont typeface="Arial" panose="020B0604020202020204" pitchFamily="34" charset="0"/>
              <a:buChar char="•"/>
            </a:pPr>
            <a:r>
              <a:rPr lang="en-US" sz="2800" b="1" dirty="0">
                <a:effectLst>
                  <a:outerShdw blurRad="38100" dist="38100" dir="2700000" algn="tl">
                    <a:srgbClr val="000000">
                      <a:alpha val="43137"/>
                    </a:srgbClr>
                  </a:outerShdw>
                </a:effectLst>
              </a:rPr>
              <a:t>Goal or Mission</a:t>
            </a:r>
          </a:p>
          <a:p>
            <a:pPr marL="742950" lvl="1" indent="-285750">
              <a:buFontTx/>
              <a:buChar char="-"/>
            </a:pPr>
            <a:r>
              <a:rPr lang="en-US" sz="2000" dirty="0"/>
              <a:t>Problem solving</a:t>
            </a:r>
          </a:p>
          <a:p>
            <a:pPr marL="742950" lvl="1" indent="-285750">
              <a:buFontTx/>
              <a:buChar char="-"/>
            </a:pPr>
            <a:r>
              <a:rPr lang="en-US" sz="2000" dirty="0"/>
              <a:t>Thinking outside of the box</a:t>
            </a:r>
          </a:p>
          <a:p>
            <a:pPr marL="742950" lvl="1" indent="-285750">
              <a:buFontTx/>
              <a:buChar char="-"/>
            </a:pPr>
            <a:r>
              <a:rPr lang="en-US" sz="2000" dirty="0"/>
              <a:t> Asking judges pointed questions</a:t>
            </a:r>
          </a:p>
          <a:p>
            <a:pPr marL="742950" lvl="1" indent="-285750">
              <a:buFontTx/>
              <a:buChar char="-"/>
            </a:pPr>
            <a:r>
              <a:rPr lang="en-US" sz="2000" dirty="0"/>
              <a:t>Scoring matrix</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941"/>
          <a:stretch/>
        </p:blipFill>
        <p:spPr>
          <a:xfrm>
            <a:off x="330209" y="699247"/>
            <a:ext cx="5964329" cy="5547314"/>
          </a:xfrm>
          <a:prstGeom prst="rect">
            <a:avLst/>
          </a:prstGeom>
          <a:effectLst>
            <a:softEdge rad="63500"/>
          </a:effectLst>
        </p:spPr>
      </p:pic>
    </p:spTree>
    <p:extLst>
      <p:ext uri="{BB962C8B-B14F-4D97-AF65-F5344CB8AC3E}">
        <p14:creationId xmlns:p14="http://schemas.microsoft.com/office/powerpoint/2010/main" val="3835632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6447" y="343934"/>
            <a:ext cx="6148846" cy="1059484"/>
          </a:xfrm>
        </p:spPr>
        <p:txBody>
          <a:bodyPr>
            <a:noAutofit/>
          </a:bodyPr>
          <a:lstStyle/>
          <a:p>
            <a:pPr algn="ctr"/>
            <a:r>
              <a:rPr lang="en-US" sz="6000" dirty="0">
                <a:solidFill>
                  <a:srgbClr val="00B0F0"/>
                </a:solidFill>
                <a:latin typeface="Algerian" panose="04020705040A02060702" pitchFamily="82" charset="0"/>
              </a:rPr>
              <a:t>Set-up &amp; Rules</a:t>
            </a:r>
          </a:p>
        </p:txBody>
      </p:sp>
      <p:sp>
        <p:nvSpPr>
          <p:cNvPr id="3" name="TextBox 2"/>
          <p:cNvSpPr txBox="1"/>
          <p:nvPr/>
        </p:nvSpPr>
        <p:spPr>
          <a:xfrm>
            <a:off x="2558809" y="1998640"/>
            <a:ext cx="7310208" cy="4108817"/>
          </a:xfrm>
          <a:prstGeom prst="rect">
            <a:avLst/>
          </a:prstGeom>
          <a:noFill/>
        </p:spPr>
        <p:txBody>
          <a:bodyPr wrap="square" rtlCol="0">
            <a:spAutoFit/>
          </a:bodyPr>
          <a:lstStyle/>
          <a:p>
            <a:r>
              <a:rPr lang="en-US" sz="2800" b="1" i="1" dirty="0">
                <a:effectLst>
                  <a:outerShdw blurRad="38100" dist="38100" dir="2700000" algn="tl">
                    <a:srgbClr val="000000">
                      <a:alpha val="43137"/>
                    </a:srgbClr>
                  </a:outerShdw>
                </a:effectLst>
              </a:rPr>
              <a:t>Basic Scenario:</a:t>
            </a:r>
          </a:p>
          <a:p>
            <a:endParaRPr lang="en-US" sz="800" b="1" dirty="0"/>
          </a:p>
          <a:p>
            <a:r>
              <a:rPr lang="en-US" sz="2400" b="1" dirty="0"/>
              <a:t>-    20’x20’ drill pad</a:t>
            </a:r>
          </a:p>
          <a:p>
            <a:endParaRPr lang="en-US" sz="900" b="1" dirty="0"/>
          </a:p>
          <a:p>
            <a:r>
              <a:rPr lang="en-US" sz="2800" b="1" i="1" dirty="0">
                <a:effectLst>
                  <a:outerShdw blurRad="38100" dist="38100" dir="2700000" algn="tl">
                    <a:srgbClr val="000000">
                      <a:alpha val="43137"/>
                    </a:srgbClr>
                  </a:outerShdw>
                </a:effectLst>
              </a:rPr>
              <a:t>Common Errors:</a:t>
            </a:r>
          </a:p>
          <a:p>
            <a:endParaRPr lang="en-US" sz="800" b="1" dirty="0"/>
          </a:p>
          <a:p>
            <a:pPr marL="285750" indent="-285750">
              <a:buFontTx/>
              <a:buChar char="-"/>
            </a:pPr>
            <a:r>
              <a:rPr lang="en-US" sz="2400" b="1" dirty="0"/>
              <a:t> Not speaking loud enough for judges to hear</a:t>
            </a:r>
            <a:endParaRPr lang="en-US" sz="2400" b="1" dirty="0">
              <a:cs typeface="Arial" panose="020B0604020202020204" pitchFamily="34" charset="0"/>
            </a:endParaRPr>
          </a:p>
          <a:p>
            <a:pPr marL="342900" indent="-342900">
              <a:buFontTx/>
              <a:buChar char="-"/>
            </a:pPr>
            <a:r>
              <a:rPr lang="en-US" sz="2400" b="1" dirty="0">
                <a:cs typeface="Arial" panose="020B0604020202020204" pitchFamily="34" charset="0"/>
              </a:rPr>
              <a:t>Members not participation or talking</a:t>
            </a:r>
          </a:p>
          <a:p>
            <a:pPr marL="342900" indent="-342900">
              <a:buFontTx/>
              <a:buChar char="-"/>
            </a:pPr>
            <a:r>
              <a:rPr lang="en-US" sz="2400" b="1" dirty="0">
                <a:cs typeface="Arial" panose="020B0604020202020204" pitchFamily="34" charset="0"/>
              </a:rPr>
              <a:t>One person dominating the whole team  </a:t>
            </a:r>
          </a:p>
          <a:p>
            <a:endParaRPr lang="en-US" sz="2400" b="1" dirty="0">
              <a:cs typeface="Arial" panose="020B0604020202020204" pitchFamily="34" charset="0"/>
            </a:endParaRPr>
          </a:p>
          <a:p>
            <a:r>
              <a:rPr lang="en-US" sz="2800" b="1" i="1" dirty="0">
                <a:cs typeface="Arial" panose="020B0604020202020204" pitchFamily="34" charset="0"/>
              </a:rPr>
              <a:t>Equipment Required:</a:t>
            </a:r>
          </a:p>
          <a:p>
            <a:endParaRPr lang="en-US" sz="800" b="1" i="1" dirty="0">
              <a:cs typeface="Arial" panose="020B0604020202020204" pitchFamily="34" charset="0"/>
            </a:endParaRPr>
          </a:p>
          <a:p>
            <a:pPr marL="342900" indent="-342900">
              <a:buFontTx/>
              <a:buChar char="-"/>
            </a:pPr>
            <a:r>
              <a:rPr lang="en-US" sz="2400" b="1" dirty="0">
                <a:cs typeface="Arial" panose="020B0604020202020204" pitchFamily="34" charset="0"/>
              </a:rPr>
              <a:t>TBD</a:t>
            </a:r>
            <a:endParaRPr lang="en-US" sz="2000" dirty="0"/>
          </a:p>
        </p:txBody>
      </p:sp>
    </p:spTree>
    <p:extLst>
      <p:ext uri="{BB962C8B-B14F-4D97-AF65-F5344CB8AC3E}">
        <p14:creationId xmlns:p14="http://schemas.microsoft.com/office/powerpoint/2010/main" val="2544661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54102" y="372345"/>
            <a:ext cx="9144000" cy="1281203"/>
          </a:xfrm>
        </p:spPr>
        <p:txBody>
          <a:bodyPr>
            <a:noAutofit/>
          </a:bodyPr>
          <a:lstStyle/>
          <a:p>
            <a:r>
              <a:rPr lang="en-US" sz="8800" b="1" u="sng" dirty="0">
                <a:solidFill>
                  <a:srgbClr val="00B0F0"/>
                </a:solidFill>
                <a:latin typeface="Algerian" panose="04020705040A02060702" pitchFamily="82" charset="0"/>
              </a:rPr>
              <a:t>Uniform Build (Prep)</a:t>
            </a:r>
          </a:p>
        </p:txBody>
      </p:sp>
      <p:sp>
        <p:nvSpPr>
          <p:cNvPr id="3" name="Subtitle 2"/>
          <p:cNvSpPr>
            <a:spLocks noGrp="1"/>
          </p:cNvSpPr>
          <p:nvPr>
            <p:ph type="subTitle" idx="1"/>
          </p:nvPr>
        </p:nvSpPr>
        <p:spPr>
          <a:xfrm>
            <a:off x="327110" y="1012947"/>
            <a:ext cx="11566849" cy="4668618"/>
          </a:xfrm>
        </p:spPr>
        <p:txBody>
          <a:bodyPr>
            <a:normAutofit/>
          </a:bodyPr>
          <a:lstStyle/>
          <a:p>
            <a:pPr algn="l"/>
            <a:r>
              <a:rPr lang="en-US" sz="4800" b="1" dirty="0">
                <a:solidFill>
                  <a:srgbClr val="FF0000"/>
                </a:solidFill>
              </a:rPr>
              <a:t>Objective: </a:t>
            </a:r>
            <a:r>
              <a:rPr lang="en-US" sz="4800" b="1" dirty="0">
                <a:solidFill>
                  <a:schemeClr val="accent1">
                    <a:lumMod val="60000"/>
                    <a:lumOff val="40000"/>
                  </a:schemeClr>
                </a:solidFill>
              </a:rPr>
              <a:t>C</a:t>
            </a:r>
            <a:r>
              <a:rPr lang="en-US" sz="4800" dirty="0"/>
              <a:t>adets display their knowledge of the uniform by building </a:t>
            </a:r>
            <a:r>
              <a:rPr lang="en-US" sz="4800" dirty="0">
                <a:solidFill>
                  <a:srgbClr val="FFFF00"/>
                </a:solidFill>
              </a:rPr>
              <a:t>TWO Uniforms</a:t>
            </a:r>
            <a:r>
              <a:rPr lang="en-US" sz="4800" dirty="0"/>
              <a:t> from two stories they are given. Each team is scored in total points compared among other teams.</a:t>
            </a:r>
          </a:p>
        </p:txBody>
      </p:sp>
    </p:spTree>
    <p:extLst>
      <p:ext uri="{BB962C8B-B14F-4D97-AF65-F5344CB8AC3E}">
        <p14:creationId xmlns:p14="http://schemas.microsoft.com/office/powerpoint/2010/main" val="1658084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fontScale="90000"/>
          </a:bodyPr>
          <a:lstStyle/>
          <a:p>
            <a:pPr algn="ctr"/>
            <a:r>
              <a:rPr lang="en-US" sz="6600" b="1" dirty="0">
                <a:solidFill>
                  <a:srgbClr val="00B0F0"/>
                </a:solidFill>
                <a:effectLst>
                  <a:outerShdw blurRad="38100" dist="38100" dir="2700000" algn="tl">
                    <a:srgbClr val="000000">
                      <a:alpha val="43137"/>
                    </a:srgbClr>
                  </a:outerShdw>
                </a:effectLst>
                <a:latin typeface="Algerian" panose="04020705040A02060702" pitchFamily="82" charset="0"/>
              </a:rPr>
              <a:t>Uniform </a:t>
            </a:r>
            <a:r>
              <a:rPr lang="en-US" sz="4900" b="1" dirty="0">
                <a:solidFill>
                  <a:srgbClr val="00B0F0"/>
                </a:solidFill>
                <a:effectLst>
                  <a:outerShdw blurRad="38100" dist="38100" dir="2700000" algn="tl">
                    <a:srgbClr val="000000">
                      <a:alpha val="43137"/>
                    </a:srgbClr>
                  </a:outerShdw>
                </a:effectLst>
                <a:latin typeface="Algerian" panose="04020705040A02060702" pitchFamily="82" charset="0"/>
              </a:rPr>
              <a:t>“Preparation” </a:t>
            </a:r>
            <a:r>
              <a:rPr lang="en-US" sz="6600" b="1" dirty="0">
                <a:solidFill>
                  <a:srgbClr val="00B0F0"/>
                </a:solidFill>
                <a:effectLst>
                  <a:outerShdw blurRad="38100" dist="38100" dir="2700000" algn="tl">
                    <a:srgbClr val="000000">
                      <a:alpha val="43137"/>
                    </a:srgbClr>
                  </a:outerShdw>
                </a:effectLst>
                <a:latin typeface="Algerian" panose="04020705040A02060702" pitchFamily="82" charset="0"/>
              </a:rPr>
              <a:t>build</a:t>
            </a:r>
          </a:p>
        </p:txBody>
      </p:sp>
      <p:pic>
        <p:nvPicPr>
          <p:cNvPr id="6" name="Content Placeholder 3"/>
          <p:cNvPicPr>
            <a:picLocks noChangeAspect="1"/>
          </p:cNvPicPr>
          <p:nvPr/>
        </p:nvPicPr>
        <p:blipFill rotWithShape="1">
          <a:blip r:embed="rId2">
            <a:extLst>
              <a:ext uri="{28A0092B-C50C-407E-A947-70E740481C1C}">
                <a14:useLocalDpi xmlns:a14="http://schemas.microsoft.com/office/drawing/2010/main" val="0"/>
              </a:ext>
            </a:extLst>
          </a:blip>
          <a:srcRect t="3704"/>
          <a:stretch/>
        </p:blipFill>
        <p:spPr>
          <a:xfrm rot="5400000">
            <a:off x="-769158" y="2322910"/>
            <a:ext cx="5142056" cy="3356768"/>
          </a:xfrm>
          <a:prstGeom prst="rect">
            <a:avLst/>
          </a:prstGeom>
          <a:effectLst>
            <a:softEdge rad="63500"/>
          </a:effectLst>
        </p:spPr>
      </p:pic>
      <p:sp>
        <p:nvSpPr>
          <p:cNvPr id="2" name="TextBox 1">
            <a:extLst>
              <a:ext uri="{FF2B5EF4-FFF2-40B4-BE49-F238E27FC236}">
                <a16:creationId xmlns:a16="http://schemas.microsoft.com/office/drawing/2014/main" id="{7858AECD-ABEE-B788-AF67-B93E0C866E3E}"/>
              </a:ext>
            </a:extLst>
          </p:cNvPr>
          <p:cNvSpPr txBox="1"/>
          <p:nvPr/>
        </p:nvSpPr>
        <p:spPr>
          <a:xfrm>
            <a:off x="3480255" y="5821844"/>
            <a:ext cx="8538503" cy="400110"/>
          </a:xfrm>
          <a:prstGeom prst="rect">
            <a:avLst/>
          </a:prstGeom>
          <a:noFill/>
        </p:spPr>
        <p:txBody>
          <a:bodyPr wrap="square" rtlCol="0">
            <a:spAutoFit/>
          </a:bodyPr>
          <a:lstStyle/>
          <a:p>
            <a:pPr algn="ctr"/>
            <a:r>
              <a:rPr lang="en-US" sz="2000" b="1" dirty="0">
                <a:solidFill>
                  <a:srgbClr val="FFFF00"/>
                </a:solidFill>
                <a:effectLst>
                  <a:outerShdw blurRad="38100" dist="38100" dir="2700000" algn="tl">
                    <a:srgbClr val="000000">
                      <a:alpha val="43137"/>
                    </a:srgbClr>
                  </a:outerShdw>
                </a:effectLst>
              </a:rPr>
              <a:t>WCC Rules: Judges will inspect using the special ruler supplied to all teams.   </a:t>
            </a:r>
          </a:p>
        </p:txBody>
      </p:sp>
      <p:sp>
        <p:nvSpPr>
          <p:cNvPr id="17" name="TextBox 16">
            <a:extLst>
              <a:ext uri="{FF2B5EF4-FFF2-40B4-BE49-F238E27FC236}">
                <a16:creationId xmlns:a16="http://schemas.microsoft.com/office/drawing/2014/main" id="{3B6DBF15-9FBE-AED6-32A4-C72720385771}"/>
              </a:ext>
            </a:extLst>
          </p:cNvPr>
          <p:cNvSpPr txBox="1"/>
          <p:nvPr/>
        </p:nvSpPr>
        <p:spPr>
          <a:xfrm>
            <a:off x="3945988" y="1554035"/>
            <a:ext cx="7884367" cy="4031873"/>
          </a:xfrm>
          <a:prstGeom prst="rect">
            <a:avLst/>
          </a:prstGeom>
          <a:noFill/>
        </p:spPr>
        <p:txBody>
          <a:bodyPr wrap="square" rtlCol="0">
            <a:spAutoFit/>
          </a:bodyPr>
          <a:lstStyle/>
          <a:p>
            <a:pPr marL="0" marR="0">
              <a:spcBef>
                <a:spcPts val="0"/>
              </a:spcBef>
              <a:spcAft>
                <a:spcPts val="0"/>
              </a:spcAft>
            </a:pPr>
            <a:r>
              <a:rPr lang="en-US" sz="1600" dirty="0">
                <a:effectLst/>
                <a:latin typeface="Calibri" panose="020F0502020204030204" pitchFamily="34" charset="0"/>
                <a:ea typeface="Times New Roman" panose="02020603050405020304" pitchFamily="18" charset="0"/>
              </a:rPr>
              <a:t>The EM will select at random four cadets per team to participate in the </a:t>
            </a:r>
            <a:r>
              <a:rPr lang="en-US" sz="1600" dirty="0">
                <a:solidFill>
                  <a:srgbClr val="FFFF00"/>
                </a:solidFill>
                <a:effectLst/>
                <a:latin typeface="Calibri" panose="020F0502020204030204" pitchFamily="34" charset="0"/>
                <a:ea typeface="Times New Roman" panose="02020603050405020304" pitchFamily="18" charset="0"/>
              </a:rPr>
              <a:t>two uniform preparation portions</a:t>
            </a:r>
            <a:r>
              <a:rPr lang="en-US" sz="1600" dirty="0">
                <a:effectLst/>
                <a:latin typeface="Calibri" panose="020F0502020204030204" pitchFamily="34" charset="0"/>
                <a:ea typeface="Times New Roman" panose="02020603050405020304" pitchFamily="18" charset="0"/>
              </a:rPr>
              <a:t>. of the inspection event. </a:t>
            </a:r>
            <a:r>
              <a:rPr lang="en-US" sz="1600" dirty="0">
                <a:solidFill>
                  <a:srgbClr val="FFFF00"/>
                </a:solidFill>
                <a:effectLst/>
                <a:latin typeface="Calibri" panose="020F0502020204030204" pitchFamily="34" charset="0"/>
                <a:ea typeface="Times New Roman" panose="02020603050405020304" pitchFamily="18" charset="0"/>
              </a:rPr>
              <a:t>These four cadets </a:t>
            </a:r>
            <a:r>
              <a:rPr lang="en-US" sz="1600" dirty="0">
                <a:effectLst/>
                <a:latin typeface="Calibri" panose="020F0502020204030204" pitchFamily="34" charset="0"/>
                <a:ea typeface="Times New Roman" panose="02020603050405020304" pitchFamily="18" charset="0"/>
              </a:rPr>
              <a:t>work together in groups of two on a single dossier listing a hypothetical. cadet’s grade and accomplishments. Fully rigging that uniform within </a:t>
            </a:r>
            <a:r>
              <a:rPr lang="en-US" sz="1600" dirty="0">
                <a:solidFill>
                  <a:srgbClr val="FFFF00"/>
                </a:solidFill>
                <a:effectLst/>
                <a:latin typeface="Calibri" panose="020F0502020204030204" pitchFamily="34" charset="0"/>
                <a:ea typeface="Times New Roman" panose="02020603050405020304" pitchFamily="18" charset="0"/>
              </a:rPr>
              <a:t>20 minutes</a:t>
            </a:r>
            <a:r>
              <a:rPr lang="en-US" sz="1600" dirty="0">
                <a:effectLst/>
                <a:latin typeface="Calibri" panose="020F0502020204030204" pitchFamily="34" charset="0"/>
                <a:ea typeface="Times New Roman" panose="02020603050405020304" pitchFamily="18" charset="0"/>
              </a:rPr>
              <a:t>. One group of the two will work on a cadet officer’s dossier while the other will work on a cadet enlisted dossier. Both male and female uniforms will be used one per dossier. This is to include both service dress shirts and covers for each gender. Their task is to select the necessary insignia from the assortment provided to them and place it correctly on the uniform. Additionally, teams will be required to bring both a male and female service dress blues shirt fully ironed and prepped on a hanger for this event. The hypothetical cadet’s uniform will not be worn but displayed on clothes hangers for inspection. Cadets will have access to CAPR 39-1, a ruler, pinning foam block and all necessary accouterments for the build</a:t>
            </a:r>
            <a:r>
              <a:rPr lang="en-US" sz="1600" dirty="0">
                <a:solidFill>
                  <a:srgbClr val="FFFF00"/>
                </a:solidFill>
                <a:effectLst/>
                <a:latin typeface="Calibri" panose="020F0502020204030204" pitchFamily="34" charset="0"/>
                <a:ea typeface="Times New Roman" panose="02020603050405020304" pitchFamily="18" charset="0"/>
              </a:rPr>
              <a:t>. EM may utilize neutral uniform items for judging </a:t>
            </a:r>
            <a:r>
              <a:rPr lang="en-US" sz="1600" dirty="0">
                <a:effectLst/>
                <a:latin typeface="Calibri" panose="020F0502020204030204" pitchFamily="34" charset="0"/>
                <a:ea typeface="Times New Roman" panose="02020603050405020304" pitchFamily="18" charset="0"/>
              </a:rPr>
              <a:t>placement for the purpose of cost saving. Providing the correct uniform build accouterments can be otherwise represented. Whether buy simulation of the uniform accouterments or by the use of selection forms.  The use of “Color Form” Ribbons is required for this event in order to cost effetely represent all possible ribbon options for each build.  </a:t>
            </a:r>
            <a:endParaRPr lang="en-US" sz="1600" dirty="0">
              <a:effectLst/>
              <a:latin typeface="Times New Roman" panose="02020603050405020304" pitchFamily="18" charset="0"/>
              <a:ea typeface="Times New Roman" panose="02020603050405020304" pitchFamily="18" charset="0"/>
            </a:endParaRPr>
          </a:p>
        </p:txBody>
      </p:sp>
      <p:pic>
        <p:nvPicPr>
          <p:cNvPr id="21" name="Picture 20">
            <a:extLst>
              <a:ext uri="{FF2B5EF4-FFF2-40B4-BE49-F238E27FC236}">
                <a16:creationId xmlns:a16="http://schemas.microsoft.com/office/drawing/2014/main" id="{E8BD2A4D-40DE-F7CC-B5FE-F692C81990BA}"/>
              </a:ext>
            </a:extLst>
          </p:cNvPr>
          <p:cNvPicPr>
            <a:picLocks noChangeAspect="1"/>
          </p:cNvPicPr>
          <p:nvPr/>
        </p:nvPicPr>
        <p:blipFill rotWithShape="1">
          <a:blip r:embed="rId3"/>
          <a:srcRect t="4734"/>
          <a:stretch/>
        </p:blipFill>
        <p:spPr>
          <a:xfrm rot="16200000">
            <a:off x="1054411" y="4254082"/>
            <a:ext cx="1502798" cy="3535634"/>
          </a:xfrm>
          <a:prstGeom prst="rect">
            <a:avLst/>
          </a:prstGeom>
          <a:effectLst>
            <a:softEdge rad="63500"/>
          </a:effectLst>
        </p:spPr>
      </p:pic>
    </p:spTree>
    <p:extLst>
      <p:ext uri="{BB962C8B-B14F-4D97-AF65-F5344CB8AC3E}">
        <p14:creationId xmlns:p14="http://schemas.microsoft.com/office/powerpoint/2010/main" val="2825019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4CC6F0-DDA0-62F2-6D24-339880AF97BE}"/>
              </a:ext>
            </a:extLst>
          </p:cNvPr>
          <p:cNvPicPr>
            <a:picLocks noChangeAspect="1"/>
          </p:cNvPicPr>
          <p:nvPr/>
        </p:nvPicPr>
        <p:blipFill>
          <a:blip r:embed="rId2"/>
          <a:stretch>
            <a:fillRect/>
          </a:stretch>
        </p:blipFill>
        <p:spPr>
          <a:xfrm>
            <a:off x="1165412" y="1158568"/>
            <a:ext cx="3961428" cy="4267689"/>
          </a:xfrm>
          <a:prstGeom prst="rect">
            <a:avLst/>
          </a:prstGeom>
        </p:spPr>
      </p:pic>
      <p:pic>
        <p:nvPicPr>
          <p:cNvPr id="7" name="Picture 6">
            <a:extLst>
              <a:ext uri="{FF2B5EF4-FFF2-40B4-BE49-F238E27FC236}">
                <a16:creationId xmlns:a16="http://schemas.microsoft.com/office/drawing/2014/main" id="{6FC03366-0B15-E38E-371F-F5E18D7DBCF4}"/>
              </a:ext>
            </a:extLst>
          </p:cNvPr>
          <p:cNvPicPr>
            <a:picLocks noChangeAspect="1"/>
          </p:cNvPicPr>
          <p:nvPr/>
        </p:nvPicPr>
        <p:blipFill>
          <a:blip r:embed="rId3"/>
          <a:stretch>
            <a:fillRect/>
          </a:stretch>
        </p:blipFill>
        <p:spPr>
          <a:xfrm>
            <a:off x="6622010" y="1158568"/>
            <a:ext cx="3454320" cy="4224900"/>
          </a:xfrm>
          <a:prstGeom prst="rect">
            <a:avLst/>
          </a:prstGeom>
        </p:spPr>
      </p:pic>
      <p:sp>
        <p:nvSpPr>
          <p:cNvPr id="9" name="Title 1">
            <a:extLst>
              <a:ext uri="{FF2B5EF4-FFF2-40B4-BE49-F238E27FC236}">
                <a16:creationId xmlns:a16="http://schemas.microsoft.com/office/drawing/2014/main" id="{D5B4EBAB-E059-B08B-0C24-C6B8C1088A0D}"/>
              </a:ext>
            </a:extLst>
          </p:cNvPr>
          <p:cNvSpPr txBox="1">
            <a:spLocks/>
          </p:cNvSpPr>
          <p:nvPr/>
        </p:nvSpPr>
        <p:spPr>
          <a:xfrm>
            <a:off x="200082" y="87219"/>
            <a:ext cx="11791835" cy="1325563"/>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6600" b="1" dirty="0">
                <a:solidFill>
                  <a:srgbClr val="00B0F0"/>
                </a:solidFill>
                <a:effectLst>
                  <a:outerShdw blurRad="38100" dist="38100" dir="2700000" algn="tl">
                    <a:srgbClr val="000000">
                      <a:alpha val="43137"/>
                    </a:srgbClr>
                  </a:outerShdw>
                </a:effectLst>
                <a:latin typeface="Algerian" panose="04020705040A02060702" pitchFamily="82" charset="0"/>
              </a:rPr>
              <a:t>Uniform Perp &amp; selection Sheets</a:t>
            </a:r>
          </a:p>
        </p:txBody>
      </p:sp>
      <p:sp>
        <p:nvSpPr>
          <p:cNvPr id="12" name="TextBox 11">
            <a:extLst>
              <a:ext uri="{FF2B5EF4-FFF2-40B4-BE49-F238E27FC236}">
                <a16:creationId xmlns:a16="http://schemas.microsoft.com/office/drawing/2014/main" id="{7B96B900-8675-6896-D545-C1DE158B49F7}"/>
              </a:ext>
            </a:extLst>
          </p:cNvPr>
          <p:cNvSpPr txBox="1"/>
          <p:nvPr/>
        </p:nvSpPr>
        <p:spPr>
          <a:xfrm>
            <a:off x="1488142" y="5827059"/>
            <a:ext cx="3361764" cy="646331"/>
          </a:xfrm>
          <a:prstGeom prst="rect">
            <a:avLst/>
          </a:prstGeom>
          <a:noFill/>
        </p:spPr>
        <p:txBody>
          <a:bodyPr wrap="square" rtlCol="0">
            <a:spAutoFit/>
          </a:bodyPr>
          <a:lstStyle/>
          <a:p>
            <a:r>
              <a:rPr lang="en-US" dirty="0"/>
              <a:t>Available on the Alaska Wing WCC page: </a:t>
            </a:r>
          </a:p>
        </p:txBody>
      </p:sp>
      <p:sp>
        <p:nvSpPr>
          <p:cNvPr id="13" name="TextBox 12">
            <a:extLst>
              <a:ext uri="{FF2B5EF4-FFF2-40B4-BE49-F238E27FC236}">
                <a16:creationId xmlns:a16="http://schemas.microsoft.com/office/drawing/2014/main" id="{305F2ACA-7F47-2172-900F-83A2472CD5A9}"/>
              </a:ext>
            </a:extLst>
          </p:cNvPr>
          <p:cNvSpPr txBox="1"/>
          <p:nvPr/>
        </p:nvSpPr>
        <p:spPr>
          <a:xfrm>
            <a:off x="5432611" y="5827059"/>
            <a:ext cx="5271247" cy="369332"/>
          </a:xfrm>
          <a:prstGeom prst="rect">
            <a:avLst/>
          </a:prstGeom>
          <a:noFill/>
        </p:spPr>
        <p:txBody>
          <a:bodyPr wrap="square" rtlCol="0">
            <a:spAutoFit/>
          </a:bodyPr>
          <a:lstStyle/>
          <a:p>
            <a:r>
              <a:rPr lang="en-US" dirty="0">
                <a:solidFill>
                  <a:schemeClr val="accent6">
                    <a:lumMod val="40000"/>
                    <a:lumOff val="60000"/>
                  </a:schemeClr>
                </a:solidFill>
              </a:rPr>
              <a:t>https://akwg.cap.gov/programs/cp/activities/23cc</a:t>
            </a:r>
          </a:p>
        </p:txBody>
      </p:sp>
    </p:spTree>
    <p:extLst>
      <p:ext uri="{BB962C8B-B14F-4D97-AF65-F5344CB8AC3E}">
        <p14:creationId xmlns:p14="http://schemas.microsoft.com/office/powerpoint/2010/main" val="797040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245"/>
            <a:ext cx="10515600" cy="1325563"/>
          </a:xfrm>
        </p:spPr>
        <p:txBody>
          <a:bodyPr>
            <a:normAutofit/>
          </a:bodyPr>
          <a:lstStyle/>
          <a:p>
            <a:pPr algn="ctr"/>
            <a:r>
              <a:rPr lang="en-US" sz="8800" dirty="0">
                <a:solidFill>
                  <a:srgbClr val="00B0F0"/>
                </a:solidFill>
                <a:latin typeface="Algerian" panose="04020705040A02060702" pitchFamily="82" charset="0"/>
              </a:rPr>
              <a:t>“NCC PROGRAM”</a:t>
            </a:r>
          </a:p>
        </p:txBody>
      </p:sp>
      <p:sp>
        <p:nvSpPr>
          <p:cNvPr id="3" name="Content Placeholder 2"/>
          <p:cNvSpPr>
            <a:spLocks noGrp="1"/>
          </p:cNvSpPr>
          <p:nvPr>
            <p:ph idx="1"/>
          </p:nvPr>
        </p:nvSpPr>
        <p:spPr>
          <a:xfrm>
            <a:off x="377190" y="1688464"/>
            <a:ext cx="11487149" cy="4906645"/>
          </a:xfrm>
        </p:spPr>
        <p:txBody>
          <a:bodyPr>
            <a:normAutofit lnSpcReduction="10000"/>
          </a:bodyPr>
          <a:lstStyle/>
          <a:p>
            <a:r>
              <a:rPr lang="en-US" sz="4000" b="1" dirty="0">
                <a:solidFill>
                  <a:srgbClr val="FF0000"/>
                </a:solidFill>
                <a:effectLst>
                  <a:outerShdw blurRad="38100" dist="38100" dir="2700000" algn="tl">
                    <a:srgbClr val="000000">
                      <a:alpha val="43137"/>
                    </a:srgbClr>
                  </a:outerShdw>
                </a:effectLst>
              </a:rPr>
              <a:t>MISSION: The CAP National Cadet Competition program showcases the full range of challenges in cadet life experienced at the squadron level, and new areas of learning that are important to America. </a:t>
            </a:r>
          </a:p>
          <a:p>
            <a:endParaRPr lang="en-US" sz="1600" dirty="0"/>
          </a:p>
          <a:p>
            <a:r>
              <a:rPr lang="en-US" sz="4000" b="1" dirty="0">
                <a:effectLst>
                  <a:outerShdw blurRad="38100" dist="38100" dir="2700000" algn="tl">
                    <a:srgbClr val="000000">
                      <a:alpha val="43137"/>
                    </a:srgbClr>
                  </a:outerShdw>
                </a:effectLst>
              </a:rPr>
              <a:t>VISION: Squadrons and individual cadets motivated to excel in all facets of the CAP Cadet Program</a:t>
            </a:r>
          </a:p>
        </p:txBody>
      </p:sp>
    </p:spTree>
    <p:extLst>
      <p:ext uri="{BB962C8B-B14F-4D97-AF65-F5344CB8AC3E}">
        <p14:creationId xmlns:p14="http://schemas.microsoft.com/office/powerpoint/2010/main" val="2154745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8000" dirty="0">
                <a:solidFill>
                  <a:srgbClr val="00B0F0"/>
                </a:solidFill>
                <a:latin typeface="Algerian" panose="04020705040A02060702" pitchFamily="82" charset="0"/>
              </a:rPr>
              <a:t>WCC Uniform Build Kit</a:t>
            </a:r>
          </a:p>
        </p:txBody>
      </p:sp>
      <p:sp>
        <p:nvSpPr>
          <p:cNvPr id="4" name="TextBox 3"/>
          <p:cNvSpPr txBox="1"/>
          <p:nvPr/>
        </p:nvSpPr>
        <p:spPr>
          <a:xfrm>
            <a:off x="425375" y="1690688"/>
            <a:ext cx="6166481" cy="3539430"/>
          </a:xfrm>
          <a:prstGeom prst="rect">
            <a:avLst/>
          </a:prstGeom>
          <a:noFill/>
        </p:spPr>
        <p:txBody>
          <a:bodyPr wrap="square" rtlCol="0">
            <a:spAutoFit/>
          </a:bodyPr>
          <a:lstStyle/>
          <a:p>
            <a:endParaRPr lang="en-US" sz="2000" b="1" dirty="0"/>
          </a:p>
          <a:p>
            <a:r>
              <a:rPr lang="en-US" sz="3200" b="1" i="1" u="sng" dirty="0"/>
              <a:t>Sent to Unit ahead of time: </a:t>
            </a:r>
          </a:p>
          <a:p>
            <a:endParaRPr lang="en-US" sz="1200" b="1" dirty="0"/>
          </a:p>
          <a:p>
            <a:r>
              <a:rPr lang="en-US" sz="2800" b="1" dirty="0"/>
              <a:t>- 4Ribbon bar with blank ribbons </a:t>
            </a:r>
          </a:p>
          <a:p>
            <a:r>
              <a:rPr lang="en-US" sz="2800" b="1" dirty="0"/>
              <a:t>   (to go on shirt)	</a:t>
            </a:r>
          </a:p>
          <a:p>
            <a:r>
              <a:rPr lang="en-US" sz="2800" b="1" dirty="0"/>
              <a:t>- Ribbon kit (collection of ribbons)</a:t>
            </a:r>
          </a:p>
          <a:p>
            <a:r>
              <a:rPr lang="en-US" sz="2800" b="1" dirty="0"/>
              <a:t>- Officer rank set</a:t>
            </a:r>
          </a:p>
          <a:p>
            <a:r>
              <a:rPr lang="en-US" sz="2800" b="1" dirty="0"/>
              <a:t>- Custom uniform rulers</a:t>
            </a:r>
          </a:p>
          <a:p>
            <a:pPr marL="342900" indent="-342900">
              <a:buFontTx/>
              <a:buChar char="-"/>
            </a:pPr>
            <a:endParaRPr lang="en-US" sz="2000" b="1" dirty="0"/>
          </a:p>
        </p:txBody>
      </p:sp>
      <p:pic>
        <p:nvPicPr>
          <p:cNvPr id="3" name="Picture 2"/>
          <p:cNvPicPr>
            <a:picLocks noChangeAspect="1"/>
          </p:cNvPicPr>
          <p:nvPr/>
        </p:nvPicPr>
        <p:blipFill>
          <a:blip r:embed="rId2"/>
          <a:stretch>
            <a:fillRect/>
          </a:stretch>
        </p:blipFill>
        <p:spPr>
          <a:xfrm>
            <a:off x="5693645" y="1574250"/>
            <a:ext cx="6328299" cy="5149683"/>
          </a:xfrm>
          <a:prstGeom prst="rect">
            <a:avLst/>
          </a:prstGeom>
          <a:effectLst>
            <a:softEdge rad="127000"/>
          </a:effectLst>
        </p:spPr>
      </p:pic>
      <p:sp>
        <p:nvSpPr>
          <p:cNvPr id="5" name="&quot;Not Allowed&quot; Symbol 4">
            <a:extLst>
              <a:ext uri="{FF2B5EF4-FFF2-40B4-BE49-F238E27FC236}">
                <a16:creationId xmlns:a16="http://schemas.microsoft.com/office/drawing/2014/main" id="{A688FD89-F8AB-B429-CF93-E48F438E7305}"/>
              </a:ext>
            </a:extLst>
          </p:cNvPr>
          <p:cNvSpPr/>
          <p:nvPr/>
        </p:nvSpPr>
        <p:spPr>
          <a:xfrm>
            <a:off x="7805904" y="2433860"/>
            <a:ext cx="1579636" cy="1473906"/>
          </a:xfrm>
          <a:prstGeom prst="noSmoking">
            <a:avLst>
              <a:gd name="adj" fmla="val 5853"/>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quot;Not Allowed&quot; Symbol 5">
            <a:extLst>
              <a:ext uri="{FF2B5EF4-FFF2-40B4-BE49-F238E27FC236}">
                <a16:creationId xmlns:a16="http://schemas.microsoft.com/office/drawing/2014/main" id="{95486E8A-3793-6A95-B161-9B9B83CDA3EA}"/>
              </a:ext>
            </a:extLst>
          </p:cNvPr>
          <p:cNvSpPr/>
          <p:nvPr/>
        </p:nvSpPr>
        <p:spPr>
          <a:xfrm>
            <a:off x="8233518" y="4493165"/>
            <a:ext cx="1248552" cy="1473906"/>
          </a:xfrm>
          <a:prstGeom prst="noSmoking">
            <a:avLst>
              <a:gd name="adj" fmla="val 5853"/>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64173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193" y="60287"/>
            <a:ext cx="10515600" cy="1325563"/>
          </a:xfrm>
        </p:spPr>
        <p:txBody>
          <a:bodyPr/>
          <a:lstStyle/>
          <a:p>
            <a:pPr algn="ctr"/>
            <a:r>
              <a:rPr lang="en-US" dirty="0">
                <a:solidFill>
                  <a:srgbClr val="00B0F0"/>
                </a:solidFill>
                <a:latin typeface="Algerian" panose="04020705040A02060702" pitchFamily="82" charset="0"/>
              </a:rPr>
              <a:t>Set-up By the Team </a:t>
            </a:r>
          </a:p>
        </p:txBody>
      </p:sp>
      <p:pic>
        <p:nvPicPr>
          <p:cNvPr id="10"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3353" r="17844" b="6723"/>
          <a:stretch/>
        </p:blipFill>
        <p:spPr>
          <a:xfrm>
            <a:off x="129400" y="1463735"/>
            <a:ext cx="5546913" cy="4806305"/>
          </a:xfrm>
          <a:prstGeom prst="rect">
            <a:avLst/>
          </a:prstGeom>
          <a:ln>
            <a:noFill/>
          </a:ln>
          <a:effectLst>
            <a:softEdge rad="112500"/>
          </a:effectLst>
        </p:spPr>
      </p:pic>
      <p:sp>
        <p:nvSpPr>
          <p:cNvPr id="4" name="TextBox 3"/>
          <p:cNvSpPr txBox="1"/>
          <p:nvPr/>
        </p:nvSpPr>
        <p:spPr>
          <a:xfrm>
            <a:off x="5765089" y="1222504"/>
            <a:ext cx="6515688" cy="6001643"/>
          </a:xfrm>
          <a:prstGeom prst="rect">
            <a:avLst/>
          </a:prstGeom>
          <a:noFill/>
        </p:spPr>
        <p:txBody>
          <a:bodyPr wrap="square" rtlCol="0">
            <a:spAutoFit/>
          </a:bodyPr>
          <a:lstStyle/>
          <a:p>
            <a:r>
              <a:rPr lang="en-US" sz="3600" b="1" dirty="0"/>
              <a:t>Provided </a:t>
            </a:r>
            <a:r>
              <a:rPr lang="en-US" sz="3600" b="1" u="sng" dirty="0"/>
              <a:t>By You</a:t>
            </a:r>
            <a:r>
              <a:rPr lang="en-US" sz="3600" b="1" dirty="0"/>
              <a:t>, the Team:</a:t>
            </a:r>
          </a:p>
          <a:p>
            <a:r>
              <a:rPr lang="en-US" sz="1200" b="1" dirty="0"/>
              <a:t>			</a:t>
            </a:r>
          </a:p>
          <a:p>
            <a:r>
              <a:rPr lang="en-US" sz="2800" b="1" dirty="0"/>
              <a:t>1-Pre-Ironed &amp; prepped Male blues shirt </a:t>
            </a:r>
            <a:r>
              <a:rPr lang="en-US" sz="2000" b="1" dirty="0"/>
              <a:t>(long or short sleeve is acceptable)</a:t>
            </a:r>
            <a:endParaRPr lang="en-US" b="1" dirty="0"/>
          </a:p>
          <a:p>
            <a:r>
              <a:rPr lang="en-US" sz="2800" b="1" dirty="0"/>
              <a:t>1-Pre-Ironed &amp; prepped Female blues shirt </a:t>
            </a:r>
            <a:r>
              <a:rPr lang="en-US" b="1" dirty="0"/>
              <a:t>(long or short sleeve</a:t>
            </a:r>
            <a:r>
              <a:rPr lang="en-US" sz="1800" b="1" dirty="0"/>
              <a:t> is acceptable</a:t>
            </a:r>
            <a:r>
              <a:rPr lang="en-US" b="1" dirty="0"/>
              <a:t>)</a:t>
            </a:r>
            <a:endParaRPr lang="en-US" sz="2800" b="1" dirty="0"/>
          </a:p>
          <a:p>
            <a:r>
              <a:rPr lang="en-US" sz="2800" b="1" dirty="0"/>
              <a:t>1-Ironing board or Pinning board		</a:t>
            </a:r>
          </a:p>
          <a:p>
            <a:r>
              <a:rPr lang="en-US" sz="2800" b="1" dirty="0"/>
              <a:t>1- Large ruler (</a:t>
            </a:r>
            <a:r>
              <a:rPr lang="en-US" sz="2800" b="1" dirty="0">
                <a:latin typeface="Arial Narrow" panose="020B0606020202030204" pitchFamily="34" charset="0"/>
              </a:rPr>
              <a:t>18’’ </a:t>
            </a:r>
            <a:r>
              <a:rPr lang="en-US" sz="2800" b="1" dirty="0"/>
              <a:t>or longer)</a:t>
            </a:r>
          </a:p>
          <a:p>
            <a:r>
              <a:rPr lang="en-US" sz="2800" b="1" dirty="0"/>
              <a:t>1- Cadet name plate</a:t>
            </a:r>
            <a:r>
              <a:rPr lang="en-US" b="1" dirty="0"/>
              <a:t>	</a:t>
            </a:r>
          </a:p>
          <a:p>
            <a:r>
              <a:rPr lang="en-US" sz="2800" b="1" dirty="0"/>
              <a:t>1- Set of Rank insignia </a:t>
            </a:r>
            <a:r>
              <a:rPr lang="en-US" sz="2000" b="1" dirty="0"/>
              <a:t>C/Amn-C/CMSgt</a:t>
            </a:r>
          </a:p>
          <a:p>
            <a:r>
              <a:rPr lang="en-US" sz="2800" b="1" dirty="0"/>
              <a:t>1- Technician Badge of Any kind</a:t>
            </a:r>
          </a:p>
          <a:p>
            <a:r>
              <a:rPr lang="en-US" sz="2800" b="1" dirty="0"/>
              <a:t>1- Pilot wings of any kind</a:t>
            </a:r>
          </a:p>
          <a:p>
            <a:r>
              <a:rPr lang="en-US" sz="2800" b="1" dirty="0"/>
              <a:t>1- Ground team/EMT badge of any kind</a:t>
            </a:r>
          </a:p>
          <a:p>
            <a:r>
              <a:rPr lang="en-US" sz="2000" b="1" dirty="0"/>
              <a:t> </a:t>
            </a:r>
            <a:r>
              <a:rPr lang="en-US" sz="1600" b="1" dirty="0"/>
              <a:t>	</a:t>
            </a:r>
          </a:p>
          <a:p>
            <a:r>
              <a:rPr lang="en-US" sz="1600" b="1" dirty="0"/>
              <a:t>		</a:t>
            </a:r>
            <a:endParaRPr lang="en-US" sz="2000" b="1" dirty="0"/>
          </a:p>
        </p:txBody>
      </p:sp>
    </p:spTree>
    <p:extLst>
      <p:ext uri="{BB962C8B-B14F-4D97-AF65-F5344CB8AC3E}">
        <p14:creationId xmlns:p14="http://schemas.microsoft.com/office/powerpoint/2010/main" val="1289124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313" y="365125"/>
            <a:ext cx="10969488" cy="1325563"/>
          </a:xfrm>
        </p:spPr>
        <p:txBody>
          <a:bodyPr>
            <a:normAutofit fontScale="90000"/>
          </a:bodyPr>
          <a:lstStyle/>
          <a:p>
            <a:pPr algn="ctr"/>
            <a:r>
              <a:rPr lang="en-US" sz="8000" dirty="0">
                <a:solidFill>
                  <a:srgbClr val="00B0F0"/>
                </a:solidFill>
                <a:latin typeface="Algerian" panose="04020705040A02060702" pitchFamily="82" charset="0"/>
              </a:rPr>
              <a:t>WCC Uniform Build INFO</a:t>
            </a:r>
          </a:p>
        </p:txBody>
      </p:sp>
      <p:sp>
        <p:nvSpPr>
          <p:cNvPr id="3" name="Content Placeholder 2"/>
          <p:cNvSpPr>
            <a:spLocks noGrp="1"/>
          </p:cNvSpPr>
          <p:nvPr>
            <p:ph idx="1"/>
          </p:nvPr>
        </p:nvSpPr>
        <p:spPr>
          <a:xfrm>
            <a:off x="263689" y="2073741"/>
            <a:ext cx="4811232" cy="4351338"/>
          </a:xfrm>
        </p:spPr>
        <p:txBody>
          <a:bodyPr/>
          <a:lstStyle/>
          <a:p>
            <a:pPr marL="0" indent="0">
              <a:buNone/>
            </a:pPr>
            <a:r>
              <a:rPr lang="en-US" sz="3200" b="1" i="1" u="sng" dirty="0"/>
              <a:t>Given Day of Event:</a:t>
            </a:r>
          </a:p>
          <a:p>
            <a:pPr marL="0" indent="0">
              <a:buNone/>
            </a:pPr>
            <a:r>
              <a:rPr lang="en-US" b="1" dirty="0"/>
              <a:t>  - Cadet dossier (story, see sample at right)</a:t>
            </a:r>
          </a:p>
          <a:p>
            <a:pPr marL="0" indent="0">
              <a:buNone/>
            </a:pPr>
            <a:r>
              <a:rPr lang="en-US" b="1" dirty="0"/>
              <a:t>  - Ribbon “Options Photo”</a:t>
            </a:r>
          </a:p>
          <a:p>
            <a:pPr marL="0" indent="0">
              <a:buNone/>
            </a:pPr>
            <a:r>
              <a:rPr lang="en-US" b="1" dirty="0"/>
              <a:t>  </a:t>
            </a:r>
            <a:endParaRPr lang="en-US" dirty="0"/>
          </a:p>
        </p:txBody>
      </p:sp>
      <p:pic>
        <p:nvPicPr>
          <p:cNvPr id="6" name="Picture 5"/>
          <p:cNvPicPr>
            <a:picLocks noChangeAspect="1"/>
          </p:cNvPicPr>
          <p:nvPr/>
        </p:nvPicPr>
        <p:blipFill>
          <a:blip r:embed="rId2"/>
          <a:stretch>
            <a:fillRect/>
          </a:stretch>
        </p:blipFill>
        <p:spPr>
          <a:xfrm rot="21235040">
            <a:off x="9047168" y="1674853"/>
            <a:ext cx="2713607" cy="2437647"/>
          </a:xfrm>
          <a:prstGeom prst="rect">
            <a:avLst/>
          </a:prstGeom>
        </p:spPr>
      </p:pic>
      <p:pic>
        <p:nvPicPr>
          <p:cNvPr id="7" name="Picture 6"/>
          <p:cNvPicPr>
            <a:picLocks noChangeAspect="1"/>
          </p:cNvPicPr>
          <p:nvPr/>
        </p:nvPicPr>
        <p:blipFill>
          <a:blip r:embed="rId3"/>
          <a:stretch>
            <a:fillRect/>
          </a:stretch>
        </p:blipFill>
        <p:spPr>
          <a:xfrm>
            <a:off x="5074921" y="1690688"/>
            <a:ext cx="4045398" cy="4783264"/>
          </a:xfrm>
          <a:prstGeom prst="rect">
            <a:avLst/>
          </a:prstGeom>
        </p:spPr>
      </p:pic>
      <p:pic>
        <p:nvPicPr>
          <p:cNvPr id="8" name="Picture 7"/>
          <p:cNvPicPr>
            <a:picLocks noChangeAspect="1"/>
          </p:cNvPicPr>
          <p:nvPr/>
        </p:nvPicPr>
        <p:blipFill rotWithShape="1">
          <a:blip r:embed="rId4"/>
          <a:srcRect b="14319"/>
          <a:stretch/>
        </p:blipFill>
        <p:spPr>
          <a:xfrm>
            <a:off x="9369579" y="4249410"/>
            <a:ext cx="2291685" cy="2462286"/>
          </a:xfrm>
          <a:prstGeom prst="rect">
            <a:avLst/>
          </a:prstGeom>
        </p:spPr>
      </p:pic>
      <p:sp>
        <p:nvSpPr>
          <p:cNvPr id="9" name="TextBox 8"/>
          <p:cNvSpPr txBox="1"/>
          <p:nvPr/>
        </p:nvSpPr>
        <p:spPr>
          <a:xfrm>
            <a:off x="263689" y="4518212"/>
            <a:ext cx="3666565" cy="1477328"/>
          </a:xfrm>
          <a:prstGeom prst="rect">
            <a:avLst/>
          </a:prstGeom>
          <a:noFill/>
        </p:spPr>
        <p:txBody>
          <a:bodyPr wrap="square" rtlCol="0">
            <a:spAutoFit/>
          </a:bodyPr>
          <a:lstStyle/>
          <a:p>
            <a:r>
              <a:rPr lang="en-US" dirty="0"/>
              <a:t>See NCC link examples:</a:t>
            </a:r>
          </a:p>
          <a:p>
            <a:r>
              <a:rPr lang="en-US" dirty="0">
                <a:hlinkClick r:id="rId5"/>
              </a:rPr>
              <a:t>https://www.gocivilairpatrol.com/media/cms/NCC_Uniform_Inspection_Dossiers_6E6EAFFA87032.pdf</a:t>
            </a:r>
            <a:endParaRPr lang="en-US" dirty="0"/>
          </a:p>
          <a:p>
            <a:endParaRPr lang="en-US" dirty="0"/>
          </a:p>
        </p:txBody>
      </p:sp>
    </p:spTree>
    <p:extLst>
      <p:ext uri="{BB962C8B-B14F-4D97-AF65-F5344CB8AC3E}">
        <p14:creationId xmlns:p14="http://schemas.microsoft.com/office/powerpoint/2010/main" val="1540699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88029" y="663826"/>
            <a:ext cx="9144000" cy="1281203"/>
          </a:xfrm>
        </p:spPr>
        <p:txBody>
          <a:bodyPr>
            <a:normAutofit/>
          </a:bodyPr>
          <a:lstStyle/>
          <a:p>
            <a:r>
              <a:rPr lang="en-US" sz="6000" b="1" u="sng" dirty="0">
                <a:solidFill>
                  <a:srgbClr val="00B0F0"/>
                </a:solidFill>
                <a:latin typeface="Algerian" panose="04020705040A02060702" pitchFamily="82" charset="0"/>
              </a:rPr>
              <a:t>WCC Physical Fitness Test</a:t>
            </a:r>
          </a:p>
        </p:txBody>
      </p:sp>
      <p:sp>
        <p:nvSpPr>
          <p:cNvPr id="4" name="Subtitle 2"/>
          <p:cNvSpPr txBox="1">
            <a:spLocks/>
          </p:cNvSpPr>
          <p:nvPr/>
        </p:nvSpPr>
        <p:spPr>
          <a:xfrm>
            <a:off x="5158345" y="2160494"/>
            <a:ext cx="7033655" cy="3785377"/>
          </a:xfrm>
          <a:prstGeom prst="rect">
            <a:avLst/>
          </a:prstGeom>
        </p:spPr>
        <p:txBody>
          <a:bodyPr vert="horz" lIns="91440" tIns="45720" rIns="91440" bIns="45720" rtlCol="0" anchor="b">
            <a:normAutofit fontScale="85000" lnSpcReduction="10000"/>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5400" b="1" dirty="0">
                <a:solidFill>
                  <a:srgbClr val="FF0000"/>
                </a:solidFill>
              </a:rPr>
              <a:t>Objective: </a:t>
            </a:r>
            <a:r>
              <a:rPr lang="en-US" sz="5400" dirty="0"/>
              <a:t>This event measures performance in four exercises, both individually and collectively by comparing total scores among teams.</a:t>
            </a: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39973" y="2160494"/>
            <a:ext cx="4001359" cy="4322602"/>
          </a:xfrm>
          <a:prstGeom prst="rect">
            <a:avLst/>
          </a:prstGeom>
        </p:spPr>
      </p:pic>
    </p:spTree>
    <p:extLst>
      <p:ext uri="{BB962C8B-B14F-4D97-AF65-F5344CB8AC3E}">
        <p14:creationId xmlns:p14="http://schemas.microsoft.com/office/powerpoint/2010/main" val="4043473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88029" y="663826"/>
            <a:ext cx="9144000" cy="1281203"/>
          </a:xfrm>
        </p:spPr>
        <p:txBody>
          <a:bodyPr>
            <a:normAutofit/>
          </a:bodyPr>
          <a:lstStyle/>
          <a:p>
            <a:r>
              <a:rPr lang="en-US" sz="6000" b="1" u="sng" dirty="0">
                <a:solidFill>
                  <a:srgbClr val="00B0F0"/>
                </a:solidFill>
                <a:latin typeface="Algerian" panose="04020705040A02060702" pitchFamily="82" charset="0"/>
              </a:rPr>
              <a:t>WCC Physical Fitness Test</a:t>
            </a:r>
          </a:p>
        </p:txBody>
      </p:sp>
      <p:sp>
        <p:nvSpPr>
          <p:cNvPr id="4" name="Subtitle 2"/>
          <p:cNvSpPr txBox="1">
            <a:spLocks/>
          </p:cNvSpPr>
          <p:nvPr/>
        </p:nvSpPr>
        <p:spPr>
          <a:xfrm>
            <a:off x="862390" y="2048351"/>
            <a:ext cx="10144916" cy="3981513"/>
          </a:xfrm>
          <a:prstGeom prst="rect">
            <a:avLst/>
          </a:prstGeom>
        </p:spPr>
        <p:txBody>
          <a:bodyPr vert="horz" lIns="91440" tIns="45720" rIns="91440" bIns="45720" rtlCol="0" anchor="b">
            <a:normAutofit fontScale="92500" lnSpcReduction="10000"/>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5400" dirty="0"/>
              <a:t>This event has four exercises</a:t>
            </a:r>
          </a:p>
          <a:p>
            <a:pPr algn="l"/>
            <a:r>
              <a:rPr lang="en-US" sz="5400" dirty="0"/>
              <a:t>Pacer Run    	(all six participate)</a:t>
            </a:r>
          </a:p>
          <a:p>
            <a:pPr algn="l"/>
            <a:r>
              <a:rPr lang="en-US" sz="5400" dirty="0"/>
              <a:t>Push-up		(two participate 1:1)</a:t>
            </a:r>
          </a:p>
          <a:p>
            <a:pPr algn="l"/>
            <a:r>
              <a:rPr lang="en-US" sz="5400" dirty="0"/>
              <a:t>Sit-ups		(two participate 1:1)</a:t>
            </a:r>
          </a:p>
          <a:p>
            <a:pPr algn="l"/>
            <a:r>
              <a:rPr lang="en-US" sz="5400" dirty="0"/>
              <a:t>Sit &amp; Reach	(two participate 1:1)</a:t>
            </a:r>
          </a:p>
          <a:p>
            <a:pPr algn="l"/>
            <a:endParaRPr lang="en-US" sz="5400" dirty="0"/>
          </a:p>
        </p:txBody>
      </p:sp>
      <p:sp>
        <p:nvSpPr>
          <p:cNvPr id="5" name="TextBox 4">
            <a:extLst>
              <a:ext uri="{FF2B5EF4-FFF2-40B4-BE49-F238E27FC236}">
                <a16:creationId xmlns:a16="http://schemas.microsoft.com/office/drawing/2014/main" id="{320D4BD2-BD57-F0A0-87EF-4546DC66BC01}"/>
              </a:ext>
            </a:extLst>
          </p:cNvPr>
          <p:cNvSpPr txBox="1"/>
          <p:nvPr/>
        </p:nvSpPr>
        <p:spPr>
          <a:xfrm>
            <a:off x="612224" y="5409170"/>
            <a:ext cx="10467220" cy="1015663"/>
          </a:xfrm>
          <a:prstGeom prst="rect">
            <a:avLst/>
          </a:prstGeom>
          <a:noFill/>
        </p:spPr>
        <p:txBody>
          <a:bodyPr wrap="square" rtlCol="0">
            <a:spAutoFit/>
          </a:bodyPr>
          <a:lstStyle/>
          <a:p>
            <a:r>
              <a:rPr lang="en-US" sz="2000" dirty="0"/>
              <a:t>All 1:1 events will be: 1 person selected at random and 1 person selected by the team.  Each team will select one person from their team for each 1:1 event. The other three non-selected cadets will be randomly assigned. </a:t>
            </a:r>
          </a:p>
        </p:txBody>
      </p:sp>
    </p:spTree>
    <p:extLst>
      <p:ext uri="{BB962C8B-B14F-4D97-AF65-F5344CB8AC3E}">
        <p14:creationId xmlns:p14="http://schemas.microsoft.com/office/powerpoint/2010/main" val="41400856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292" y="23035"/>
            <a:ext cx="12672201" cy="1325563"/>
          </a:xfrm>
        </p:spPr>
        <p:txBody>
          <a:bodyPr>
            <a:normAutofit/>
          </a:bodyPr>
          <a:lstStyle/>
          <a:p>
            <a:r>
              <a:rPr lang="en-US" sz="4400" dirty="0"/>
              <a:t> </a:t>
            </a:r>
            <a:r>
              <a:rPr lang="en-US" sz="4400" dirty="0">
                <a:solidFill>
                  <a:srgbClr val="00B0F0"/>
                </a:solidFill>
                <a:latin typeface="Algerian" panose="04020705040A02060702" pitchFamily="82" charset="0"/>
              </a:rPr>
              <a:t>Ghost Cadets &amp; PT Restricted Cadets</a:t>
            </a:r>
          </a:p>
        </p:txBody>
      </p:sp>
      <p:pic>
        <p:nvPicPr>
          <p:cNvPr id="4" name="Picture 3"/>
          <p:cNvPicPr>
            <a:picLocks noChangeAspect="1"/>
          </p:cNvPicPr>
          <p:nvPr/>
        </p:nvPicPr>
        <p:blipFill>
          <a:blip r:embed="rId2"/>
          <a:stretch>
            <a:fillRect/>
          </a:stretch>
        </p:blipFill>
        <p:spPr>
          <a:xfrm>
            <a:off x="103694" y="995029"/>
            <a:ext cx="8220173" cy="5821080"/>
          </a:xfrm>
          <a:prstGeom prst="rect">
            <a:avLst/>
          </a:prstGeom>
        </p:spPr>
      </p:pic>
      <p:pic>
        <p:nvPicPr>
          <p:cNvPr id="5" name="Picture 4"/>
          <p:cNvPicPr>
            <a:picLocks noChangeAspect="1"/>
          </p:cNvPicPr>
          <p:nvPr/>
        </p:nvPicPr>
        <p:blipFill>
          <a:blip r:embed="rId3"/>
          <a:stretch>
            <a:fillRect/>
          </a:stretch>
        </p:blipFill>
        <p:spPr>
          <a:xfrm>
            <a:off x="8654209" y="1101544"/>
            <a:ext cx="3198757" cy="5002312"/>
          </a:xfrm>
          <a:prstGeom prst="rect">
            <a:avLst/>
          </a:prstGeom>
        </p:spPr>
      </p:pic>
      <p:sp>
        <p:nvSpPr>
          <p:cNvPr id="6" name="Rectangle 5"/>
          <p:cNvSpPr/>
          <p:nvPr/>
        </p:nvSpPr>
        <p:spPr>
          <a:xfrm>
            <a:off x="575035" y="5788058"/>
            <a:ext cx="7748832" cy="6315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575035" y="2469823"/>
            <a:ext cx="7748832" cy="1668544"/>
          </a:xfrm>
          <a:prstGeom prst="rect">
            <a:avLst/>
          </a:prstGeom>
          <a:noFill/>
          <a:ln w="38100">
            <a:solidFill>
              <a:srgbClr val="FCF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5"/>
          <p:cNvSpPr/>
          <p:nvPr/>
        </p:nvSpPr>
        <p:spPr>
          <a:xfrm>
            <a:off x="575035" y="5788058"/>
            <a:ext cx="7748832" cy="6315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6"/>
          <p:cNvSpPr/>
          <p:nvPr/>
        </p:nvSpPr>
        <p:spPr>
          <a:xfrm>
            <a:off x="575035" y="2469823"/>
            <a:ext cx="7748832" cy="1668544"/>
          </a:xfrm>
          <a:prstGeom prst="rect">
            <a:avLst/>
          </a:prstGeom>
          <a:noFill/>
          <a:ln w="38100">
            <a:solidFill>
              <a:srgbClr val="FCF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5"/>
          <p:cNvSpPr/>
          <p:nvPr/>
        </p:nvSpPr>
        <p:spPr>
          <a:xfrm>
            <a:off x="575035" y="5788058"/>
            <a:ext cx="7748832" cy="6315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6"/>
          <p:cNvSpPr/>
          <p:nvPr/>
        </p:nvSpPr>
        <p:spPr>
          <a:xfrm>
            <a:off x="575035" y="2469823"/>
            <a:ext cx="7748832" cy="1668544"/>
          </a:xfrm>
          <a:prstGeom prst="rect">
            <a:avLst/>
          </a:prstGeom>
          <a:noFill/>
          <a:ln w="38100">
            <a:solidFill>
              <a:srgbClr val="FCF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7"/>
          <p:cNvPicPr>
            <a:picLocks noChangeAspect="1"/>
          </p:cNvPicPr>
          <p:nvPr/>
        </p:nvPicPr>
        <p:blipFill>
          <a:blip r:embed="rId4"/>
          <a:stretch>
            <a:fillRect/>
          </a:stretch>
        </p:blipFill>
        <p:spPr>
          <a:xfrm>
            <a:off x="8504467" y="6350910"/>
            <a:ext cx="3542749" cy="390580"/>
          </a:xfrm>
          <a:prstGeom prst="rect">
            <a:avLst/>
          </a:prstGeom>
        </p:spPr>
      </p:pic>
      <p:sp>
        <p:nvSpPr>
          <p:cNvPr id="14" name="TextBox 8"/>
          <p:cNvSpPr txBox="1"/>
          <p:nvPr/>
        </p:nvSpPr>
        <p:spPr>
          <a:xfrm>
            <a:off x="8504467" y="6350910"/>
            <a:ext cx="1130710" cy="338554"/>
          </a:xfrm>
          <a:prstGeom prst="rect">
            <a:avLst/>
          </a:prstGeom>
          <a:noFill/>
        </p:spPr>
        <p:txBody>
          <a:bodyPr wrap="square" rtlCol="0">
            <a:spAutoFit/>
          </a:bodyPr>
          <a:lstStyle/>
          <a:p>
            <a:r>
              <a:rPr lang="en-US" sz="1600" dirty="0">
                <a:solidFill>
                  <a:schemeClr val="bg1"/>
                </a:solidFill>
                <a:latin typeface="Arial Narrow" panose="020B0606020202030204" pitchFamily="34" charset="0"/>
              </a:rPr>
              <a:t>Page 16</a:t>
            </a:r>
          </a:p>
        </p:txBody>
      </p:sp>
    </p:spTree>
    <p:extLst>
      <p:ext uri="{BB962C8B-B14F-4D97-AF65-F5344CB8AC3E}">
        <p14:creationId xmlns:p14="http://schemas.microsoft.com/office/powerpoint/2010/main" val="26738263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443" y="0"/>
            <a:ext cx="10515600" cy="1325563"/>
          </a:xfrm>
        </p:spPr>
        <p:txBody>
          <a:bodyPr>
            <a:normAutofit/>
          </a:bodyPr>
          <a:lstStyle/>
          <a:p>
            <a:pPr algn="ctr"/>
            <a:r>
              <a:rPr lang="en-US" sz="8000" dirty="0">
                <a:solidFill>
                  <a:srgbClr val="00B0F0"/>
                </a:solidFill>
                <a:latin typeface="Algerian" panose="04020705040A02060702" pitchFamily="82" charset="0"/>
              </a:rPr>
              <a:t>PACER Run</a:t>
            </a:r>
          </a:p>
        </p:txBody>
      </p:sp>
      <p:pic>
        <p:nvPicPr>
          <p:cNvPr id="3" name="Picture 2"/>
          <p:cNvPicPr>
            <a:picLocks noChangeAspect="1"/>
          </p:cNvPicPr>
          <p:nvPr/>
        </p:nvPicPr>
        <p:blipFill rotWithShape="1">
          <a:blip r:embed="rId2"/>
          <a:srcRect l="2523" r="2852" b="2340"/>
          <a:stretch/>
        </p:blipFill>
        <p:spPr>
          <a:xfrm>
            <a:off x="549966" y="1272685"/>
            <a:ext cx="10853530" cy="5585315"/>
          </a:xfrm>
          <a:prstGeom prst="rect">
            <a:avLst/>
          </a:prstGeom>
          <a:effectLst>
            <a:softEdge rad="127000"/>
          </a:effectLst>
        </p:spPr>
      </p:pic>
    </p:spTree>
    <p:extLst>
      <p:ext uri="{BB962C8B-B14F-4D97-AF65-F5344CB8AC3E}">
        <p14:creationId xmlns:p14="http://schemas.microsoft.com/office/powerpoint/2010/main" val="37147453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16174"/>
          <a:stretch/>
        </p:blipFill>
        <p:spPr>
          <a:xfrm>
            <a:off x="226243" y="617561"/>
            <a:ext cx="7777114" cy="5387314"/>
          </a:xfrm>
          <a:prstGeom prst="rect">
            <a:avLst/>
          </a:prstGeom>
          <a:effectLst>
            <a:softEdge rad="31750"/>
          </a:effectLst>
        </p:spPr>
      </p:pic>
      <p:pic>
        <p:nvPicPr>
          <p:cNvPr id="5" name="Picture 4"/>
          <p:cNvPicPr>
            <a:picLocks noChangeAspect="1"/>
          </p:cNvPicPr>
          <p:nvPr/>
        </p:nvPicPr>
        <p:blipFill>
          <a:blip r:embed="rId3"/>
          <a:stretch>
            <a:fillRect/>
          </a:stretch>
        </p:blipFill>
        <p:spPr>
          <a:xfrm>
            <a:off x="7803898" y="642475"/>
            <a:ext cx="3970177" cy="5352973"/>
          </a:xfrm>
          <a:prstGeom prst="rect">
            <a:avLst/>
          </a:prstGeom>
          <a:effectLst>
            <a:softEdge rad="12700"/>
          </a:effectLst>
        </p:spPr>
      </p:pic>
      <p:sp>
        <p:nvSpPr>
          <p:cNvPr id="6" name="TextBox 5"/>
          <p:cNvSpPr txBox="1"/>
          <p:nvPr/>
        </p:nvSpPr>
        <p:spPr>
          <a:xfrm>
            <a:off x="10416618" y="1876187"/>
            <a:ext cx="707010" cy="1892826"/>
          </a:xfrm>
          <a:prstGeom prst="rect">
            <a:avLst/>
          </a:prstGeom>
          <a:noFill/>
        </p:spPr>
        <p:txBody>
          <a:bodyPr wrap="square" rtlCol="0">
            <a:spAutoFit/>
          </a:bodyPr>
          <a:lstStyle/>
          <a:p>
            <a:pPr algn="ctr"/>
            <a:r>
              <a:rPr lang="en-US" sz="1200" dirty="0">
                <a:solidFill>
                  <a:srgbClr val="FF0000"/>
                </a:solidFill>
                <a:latin typeface="Arial Black" panose="020B0A04020102020204" pitchFamily="34" charset="0"/>
              </a:rPr>
              <a:t>100%</a:t>
            </a:r>
          </a:p>
          <a:p>
            <a:pPr algn="ctr"/>
            <a:r>
              <a:rPr lang="en-US" sz="1500" dirty="0">
                <a:solidFill>
                  <a:srgbClr val="FF0000"/>
                </a:solidFill>
                <a:latin typeface="Arial Black" panose="020B0A04020102020204" pitchFamily="34" charset="0"/>
              </a:rPr>
              <a:t>46</a:t>
            </a:r>
          </a:p>
          <a:p>
            <a:pPr algn="ctr"/>
            <a:r>
              <a:rPr lang="en-US" sz="1500" dirty="0">
                <a:solidFill>
                  <a:srgbClr val="FF0000"/>
                </a:solidFill>
                <a:latin typeface="Arial Black" panose="020B0A04020102020204" pitchFamily="34" charset="0"/>
              </a:rPr>
              <a:t>58</a:t>
            </a:r>
          </a:p>
          <a:p>
            <a:pPr algn="ctr"/>
            <a:r>
              <a:rPr lang="en-US" sz="1500" dirty="0">
                <a:solidFill>
                  <a:srgbClr val="FF0000"/>
                </a:solidFill>
                <a:latin typeface="Arial Black" panose="020B0A04020102020204" pitchFamily="34" charset="0"/>
              </a:rPr>
              <a:t>72</a:t>
            </a:r>
          </a:p>
          <a:p>
            <a:pPr algn="ctr"/>
            <a:r>
              <a:rPr lang="en-US" sz="1500" dirty="0">
                <a:solidFill>
                  <a:srgbClr val="FF0000"/>
                </a:solidFill>
                <a:latin typeface="Arial Black" panose="020B0A04020102020204" pitchFamily="34" charset="0"/>
              </a:rPr>
              <a:t>84</a:t>
            </a:r>
          </a:p>
          <a:p>
            <a:pPr algn="ctr"/>
            <a:r>
              <a:rPr lang="en-US" sz="1500" dirty="0">
                <a:solidFill>
                  <a:srgbClr val="FF0000"/>
                </a:solidFill>
                <a:latin typeface="Arial Black" panose="020B0A04020102020204" pitchFamily="34" charset="0"/>
              </a:rPr>
              <a:t>94</a:t>
            </a:r>
          </a:p>
          <a:p>
            <a:pPr algn="ctr"/>
            <a:r>
              <a:rPr lang="en-US" sz="1500" dirty="0">
                <a:solidFill>
                  <a:srgbClr val="FF0000"/>
                </a:solidFill>
                <a:latin typeface="Arial Black" panose="020B0A04020102020204" pitchFamily="34" charset="0"/>
              </a:rPr>
              <a:t>94</a:t>
            </a:r>
          </a:p>
          <a:p>
            <a:pPr algn="ctr"/>
            <a:r>
              <a:rPr lang="en-US" sz="1500" dirty="0">
                <a:solidFill>
                  <a:srgbClr val="FF0000"/>
                </a:solidFill>
                <a:latin typeface="Arial Black" panose="020B0A04020102020204" pitchFamily="34" charset="0"/>
              </a:rPr>
              <a:t>94</a:t>
            </a:r>
          </a:p>
        </p:txBody>
      </p:sp>
      <p:sp>
        <p:nvSpPr>
          <p:cNvPr id="7" name="TextBox 6"/>
          <p:cNvSpPr txBox="1"/>
          <p:nvPr/>
        </p:nvSpPr>
        <p:spPr>
          <a:xfrm>
            <a:off x="10407191" y="4117602"/>
            <a:ext cx="707010" cy="1892826"/>
          </a:xfrm>
          <a:prstGeom prst="rect">
            <a:avLst/>
          </a:prstGeom>
          <a:noFill/>
        </p:spPr>
        <p:txBody>
          <a:bodyPr wrap="square" rtlCol="0">
            <a:spAutoFit/>
          </a:bodyPr>
          <a:lstStyle/>
          <a:p>
            <a:pPr algn="ctr"/>
            <a:r>
              <a:rPr lang="en-US" sz="1200" dirty="0">
                <a:solidFill>
                  <a:srgbClr val="FF0000"/>
                </a:solidFill>
                <a:latin typeface="Arial Black" panose="020B0A04020102020204" pitchFamily="34" charset="0"/>
              </a:rPr>
              <a:t>100%</a:t>
            </a:r>
          </a:p>
          <a:p>
            <a:pPr algn="ctr"/>
            <a:r>
              <a:rPr lang="en-US" sz="1500" dirty="0">
                <a:solidFill>
                  <a:srgbClr val="FF0000"/>
                </a:solidFill>
                <a:latin typeface="Arial Black" panose="020B0A04020102020204" pitchFamily="34" charset="0"/>
              </a:rPr>
              <a:t>46</a:t>
            </a:r>
          </a:p>
          <a:p>
            <a:pPr algn="ctr"/>
            <a:r>
              <a:rPr lang="en-US" sz="1500" dirty="0">
                <a:solidFill>
                  <a:srgbClr val="FF0000"/>
                </a:solidFill>
                <a:latin typeface="Arial Black" panose="020B0A04020102020204" pitchFamily="34" charset="0"/>
              </a:rPr>
              <a:t>50</a:t>
            </a:r>
          </a:p>
          <a:p>
            <a:pPr algn="ctr"/>
            <a:r>
              <a:rPr lang="en-US" sz="1500" dirty="0">
                <a:solidFill>
                  <a:srgbClr val="FF0000"/>
                </a:solidFill>
                <a:latin typeface="Arial Black" panose="020B0A04020102020204" pitchFamily="34" charset="0"/>
              </a:rPr>
              <a:t>54</a:t>
            </a:r>
          </a:p>
          <a:p>
            <a:pPr algn="ctr"/>
            <a:r>
              <a:rPr lang="en-US" sz="1500" dirty="0">
                <a:solidFill>
                  <a:srgbClr val="FF0000"/>
                </a:solidFill>
                <a:latin typeface="Arial Black" panose="020B0A04020102020204" pitchFamily="34" charset="0"/>
              </a:rPr>
              <a:t>60</a:t>
            </a:r>
          </a:p>
          <a:p>
            <a:pPr algn="ctr"/>
            <a:r>
              <a:rPr lang="en-US" sz="1500" dirty="0">
                <a:solidFill>
                  <a:srgbClr val="FF0000"/>
                </a:solidFill>
                <a:latin typeface="Arial Black" panose="020B0A04020102020204" pitchFamily="34" charset="0"/>
              </a:rPr>
              <a:t>64</a:t>
            </a:r>
          </a:p>
          <a:p>
            <a:pPr algn="ctr"/>
            <a:r>
              <a:rPr lang="en-US" sz="1500" dirty="0">
                <a:solidFill>
                  <a:srgbClr val="FF0000"/>
                </a:solidFill>
                <a:latin typeface="Arial Black" panose="020B0A04020102020204" pitchFamily="34" charset="0"/>
              </a:rPr>
              <a:t>64</a:t>
            </a:r>
          </a:p>
          <a:p>
            <a:pPr algn="ctr"/>
            <a:r>
              <a:rPr lang="en-US" sz="1500" dirty="0">
                <a:solidFill>
                  <a:srgbClr val="FF0000"/>
                </a:solidFill>
                <a:latin typeface="Arial Black" panose="020B0A04020102020204" pitchFamily="34" charset="0"/>
              </a:rPr>
              <a:t>64</a:t>
            </a:r>
          </a:p>
        </p:txBody>
      </p:sp>
    </p:spTree>
    <p:extLst>
      <p:ext uri="{BB962C8B-B14F-4D97-AF65-F5344CB8AC3E}">
        <p14:creationId xmlns:p14="http://schemas.microsoft.com/office/powerpoint/2010/main" val="10564223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6302" y="847382"/>
            <a:ext cx="10515600" cy="1325563"/>
          </a:xfrm>
        </p:spPr>
        <p:txBody>
          <a:bodyPr>
            <a:normAutofit/>
          </a:bodyPr>
          <a:lstStyle/>
          <a:p>
            <a:pPr algn="ctr"/>
            <a:r>
              <a:rPr lang="en-US" sz="6600" dirty="0">
                <a:solidFill>
                  <a:srgbClr val="00B0F0"/>
                </a:solidFill>
                <a:latin typeface="Algerian" panose="04020705040A02060702" pitchFamily="82" charset="0"/>
              </a:rPr>
              <a:t>Push-up’s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4950" y="594507"/>
            <a:ext cx="5528342" cy="3684122"/>
          </a:xfrm>
          <a:effectLst>
            <a:softEdge rad="127000"/>
          </a:effectLst>
        </p:spPr>
      </p:pic>
      <p:pic>
        <p:nvPicPr>
          <p:cNvPr id="3" name="Picture 2"/>
          <p:cNvPicPr>
            <a:picLocks noChangeAspect="1"/>
          </p:cNvPicPr>
          <p:nvPr/>
        </p:nvPicPr>
        <p:blipFill>
          <a:blip r:embed="rId4"/>
          <a:stretch>
            <a:fillRect/>
          </a:stretch>
        </p:blipFill>
        <p:spPr>
          <a:xfrm>
            <a:off x="4325815" y="2692413"/>
            <a:ext cx="7709096" cy="3944131"/>
          </a:xfrm>
          <a:prstGeom prst="rect">
            <a:avLst/>
          </a:prstGeom>
          <a:effectLst>
            <a:softEdge rad="63500"/>
          </a:effectLst>
        </p:spPr>
      </p:pic>
      <p:sp>
        <p:nvSpPr>
          <p:cNvPr id="5" name="TextBox 4"/>
          <p:cNvSpPr txBox="1"/>
          <p:nvPr/>
        </p:nvSpPr>
        <p:spPr>
          <a:xfrm>
            <a:off x="11410071" y="6253089"/>
            <a:ext cx="624840"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16pg</a:t>
            </a:r>
          </a:p>
        </p:txBody>
      </p:sp>
    </p:spTree>
    <p:extLst>
      <p:ext uri="{BB962C8B-B14F-4D97-AF65-F5344CB8AC3E}">
        <p14:creationId xmlns:p14="http://schemas.microsoft.com/office/powerpoint/2010/main" val="15332444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148" y="111906"/>
            <a:ext cx="10515600" cy="1325563"/>
          </a:xfrm>
        </p:spPr>
        <p:txBody>
          <a:bodyPr>
            <a:normAutofit/>
          </a:bodyPr>
          <a:lstStyle/>
          <a:p>
            <a:pPr algn="ctr"/>
            <a:r>
              <a:rPr lang="en-US" sz="8000" dirty="0">
                <a:solidFill>
                  <a:srgbClr val="00B0F0"/>
                </a:solidFill>
                <a:latin typeface="Algerian" panose="04020705040A02060702" pitchFamily="82" charset="0"/>
              </a:rPr>
              <a:t>Curl-up </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10653"/>
          <a:stretch/>
        </p:blipFill>
        <p:spPr>
          <a:xfrm>
            <a:off x="7460336" y="1254487"/>
            <a:ext cx="5148383" cy="4595531"/>
          </a:xfrm>
          <a:prstGeom prst="rect">
            <a:avLst/>
          </a:prstGeom>
          <a:effectLst>
            <a:softEdge rad="317500"/>
          </a:effectLst>
        </p:spPr>
      </p:pic>
      <p:pic>
        <p:nvPicPr>
          <p:cNvPr id="3" name="Picture 2"/>
          <p:cNvPicPr>
            <a:picLocks noChangeAspect="1"/>
          </p:cNvPicPr>
          <p:nvPr/>
        </p:nvPicPr>
        <p:blipFill>
          <a:blip r:embed="rId3"/>
          <a:stretch>
            <a:fillRect/>
          </a:stretch>
        </p:blipFill>
        <p:spPr>
          <a:xfrm>
            <a:off x="54842" y="1313710"/>
            <a:ext cx="7481814" cy="5372840"/>
          </a:xfrm>
          <a:prstGeom prst="rect">
            <a:avLst/>
          </a:prstGeom>
          <a:effectLst>
            <a:softEdge rad="12700"/>
          </a:effectLst>
        </p:spPr>
      </p:pic>
      <p:sp>
        <p:nvSpPr>
          <p:cNvPr id="6" name="Rectangle 5"/>
          <p:cNvSpPr/>
          <p:nvPr/>
        </p:nvSpPr>
        <p:spPr>
          <a:xfrm>
            <a:off x="4764881" y="1313710"/>
            <a:ext cx="2771775" cy="4539064"/>
          </a:xfrm>
          <a:prstGeom prst="rect">
            <a:avLst/>
          </a:prstGeom>
          <a:solidFill>
            <a:srgbClr val="11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10454" t="18538" r="6812"/>
          <a:stretch/>
        </p:blipFill>
        <p:spPr>
          <a:xfrm>
            <a:off x="4650583" y="1437469"/>
            <a:ext cx="4590739" cy="4412549"/>
          </a:xfrm>
          <a:effectLst>
            <a:softEdge rad="127000"/>
          </a:effectLst>
        </p:spPr>
      </p:pic>
    </p:spTree>
    <p:extLst>
      <p:ext uri="{BB962C8B-B14F-4D97-AF65-F5344CB8AC3E}">
        <p14:creationId xmlns:p14="http://schemas.microsoft.com/office/powerpoint/2010/main" val="4051871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32" y="244956"/>
            <a:ext cx="11922711" cy="1325563"/>
          </a:xfrm>
        </p:spPr>
        <p:txBody>
          <a:bodyPr>
            <a:noAutofit/>
          </a:bodyPr>
          <a:lstStyle/>
          <a:p>
            <a:pPr algn="ctr"/>
            <a:r>
              <a:rPr lang="en-US" sz="6000" dirty="0">
                <a:solidFill>
                  <a:srgbClr val="00B0F0"/>
                </a:solidFill>
                <a:latin typeface="Algerian" panose="04020705040A02060702" pitchFamily="82" charset="0"/>
              </a:rPr>
              <a:t>Wing Competition Eligibility </a:t>
            </a:r>
          </a:p>
        </p:txBody>
      </p:sp>
      <p:sp>
        <p:nvSpPr>
          <p:cNvPr id="3" name="Content Placeholder 2"/>
          <p:cNvSpPr>
            <a:spLocks noGrp="1"/>
          </p:cNvSpPr>
          <p:nvPr>
            <p:ph idx="1"/>
          </p:nvPr>
        </p:nvSpPr>
        <p:spPr>
          <a:xfrm>
            <a:off x="306840" y="1413691"/>
            <a:ext cx="11522094" cy="4877547"/>
          </a:xfrm>
        </p:spPr>
        <p:txBody>
          <a:bodyPr>
            <a:noAutofit/>
          </a:bodyPr>
          <a:lstStyle/>
          <a:p>
            <a:pPr marL="0">
              <a:lnSpc>
                <a:spcPct val="100000"/>
              </a:lnSpc>
              <a:spcBef>
                <a:spcPts val="0"/>
              </a:spcBef>
            </a:pPr>
            <a:r>
              <a:rPr lang="en-US" sz="3200" dirty="0"/>
              <a:t>Primary Teams should be a “</a:t>
            </a:r>
            <a:r>
              <a:rPr lang="en-US" sz="3200" dirty="0">
                <a:latin typeface="Arial Narrow" panose="020B0606020202030204" pitchFamily="34" charset="0"/>
              </a:rPr>
              <a:t>6-</a:t>
            </a:r>
            <a:r>
              <a:rPr lang="en-US" sz="3200" dirty="0"/>
              <a:t>cadet team” but can have the minimum of  </a:t>
            </a:r>
            <a:r>
              <a:rPr lang="en-US" sz="3200" dirty="0">
                <a:latin typeface="Arial Narrow" panose="020B0606020202030204" pitchFamily="34" charset="0"/>
                <a:cs typeface="Arial" panose="020B0604020202020204" pitchFamily="34" charset="0"/>
              </a:rPr>
              <a:t>4</a:t>
            </a:r>
            <a:r>
              <a:rPr lang="en-US" sz="3200" dirty="0"/>
              <a:t> cadets </a:t>
            </a:r>
            <a:r>
              <a:rPr lang="en-US" sz="2400" dirty="0"/>
              <a:t>(with two “ghost” members)</a:t>
            </a:r>
          </a:p>
          <a:p>
            <a:pPr marL="0">
              <a:lnSpc>
                <a:spcPct val="250000"/>
              </a:lnSpc>
              <a:spcBef>
                <a:spcPts val="0"/>
              </a:spcBef>
              <a:spcAft>
                <a:spcPts val="600"/>
              </a:spcAft>
            </a:pPr>
            <a:r>
              <a:rPr lang="en-US" sz="3200" dirty="0"/>
              <a:t>Each Squadron can run </a:t>
            </a:r>
            <a:r>
              <a:rPr lang="en-US" sz="3200" b="1" u="sng" dirty="0"/>
              <a:t>max of two teams</a:t>
            </a:r>
            <a:r>
              <a:rPr lang="en-US" sz="3200" dirty="0"/>
              <a:t> including combo teams </a:t>
            </a:r>
          </a:p>
          <a:p>
            <a:pPr marL="0">
              <a:lnSpc>
                <a:spcPct val="100000"/>
              </a:lnSpc>
              <a:spcBef>
                <a:spcPts val="2400"/>
              </a:spcBef>
            </a:pPr>
            <a:r>
              <a:rPr lang="en-US" sz="3200" u="sng" dirty="0"/>
              <a:t>Team rosters can be changed </a:t>
            </a:r>
            <a:r>
              <a:rPr lang="en-US" sz="3200" dirty="0"/>
              <a:t>after registration up to the start of the competition.</a:t>
            </a:r>
            <a:endParaRPr lang="en-US" sz="3200" dirty="0">
              <a:latin typeface="Arial" panose="020B0604020202020204" pitchFamily="34" charset="0"/>
              <a:cs typeface="Arial" panose="020B0604020202020204" pitchFamily="34" charset="0"/>
            </a:endParaRPr>
          </a:p>
        </p:txBody>
      </p:sp>
      <p:sp>
        <p:nvSpPr>
          <p:cNvPr id="4" name="TextBox 3"/>
          <p:cNvSpPr txBox="1"/>
          <p:nvPr/>
        </p:nvSpPr>
        <p:spPr>
          <a:xfrm>
            <a:off x="106532" y="5122136"/>
            <a:ext cx="12565113" cy="1415772"/>
          </a:xfrm>
          <a:prstGeom prst="rect">
            <a:avLst/>
          </a:prstGeom>
          <a:noFill/>
        </p:spPr>
        <p:txBody>
          <a:bodyPr wrap="square" rtlCol="0">
            <a:spAutoFit/>
          </a:bodyPr>
          <a:lstStyle/>
          <a:p>
            <a:r>
              <a:rPr lang="en-US" sz="3100" b="1" i="1" dirty="0">
                <a:solidFill>
                  <a:srgbClr val="FF0000"/>
                </a:solidFill>
                <a:effectLst>
                  <a:outerShdw blurRad="38100" dist="38100" dir="2700000" algn="tl">
                    <a:srgbClr val="000000">
                      <a:alpha val="43137"/>
                    </a:srgbClr>
                  </a:outerShdw>
                </a:effectLst>
                <a:latin typeface="Bahnschrift SemiBold SemiConden" panose="020B0502040204020203" pitchFamily="34" charset="0"/>
              </a:rPr>
              <a:t>“Top </a:t>
            </a:r>
            <a:r>
              <a:rPr lang="en-US" sz="3100" b="1" u="sng" dirty="0">
                <a:effectLst>
                  <a:outerShdw blurRad="38100" dist="38100" dir="2700000" algn="tl">
                    <a:srgbClr val="000000">
                      <a:alpha val="43137"/>
                    </a:srgbClr>
                  </a:outerShdw>
                </a:effectLst>
                <a:latin typeface="Bahnschrift SemiBold SemiConden" panose="020B0502040204020203" pitchFamily="34" charset="0"/>
              </a:rPr>
              <a:t>two teams</a:t>
            </a:r>
            <a:r>
              <a:rPr lang="en-US" sz="3100" b="1" dirty="0">
                <a:solidFill>
                  <a:srgbClr val="FF0000"/>
                </a:solidFill>
                <a:effectLst>
                  <a:outerShdw blurRad="38100" dist="38100" dir="2700000" algn="tl">
                    <a:srgbClr val="000000">
                      <a:alpha val="43137"/>
                    </a:srgbClr>
                  </a:outerShdw>
                </a:effectLst>
                <a:latin typeface="Bahnschrift SemiBold SemiConden" panose="020B0502040204020203" pitchFamily="34" charset="0"/>
              </a:rPr>
              <a:t> </a:t>
            </a:r>
            <a:r>
              <a:rPr lang="en-US" sz="3100" b="1" i="1" dirty="0">
                <a:solidFill>
                  <a:srgbClr val="FF0000"/>
                </a:solidFill>
                <a:effectLst>
                  <a:outerShdw blurRad="38100" dist="38100" dir="2700000" algn="tl">
                    <a:srgbClr val="000000">
                      <a:alpha val="43137"/>
                    </a:srgbClr>
                  </a:outerShdw>
                </a:effectLst>
                <a:latin typeface="Bahnschrift SemiBold SemiConden" panose="020B0502040204020203" pitchFamily="34" charset="0"/>
              </a:rPr>
              <a:t>from Wing  </a:t>
            </a:r>
            <a:r>
              <a:rPr lang="en-US" sz="3100" b="1" u="sng" dirty="0">
                <a:solidFill>
                  <a:srgbClr val="FF0000"/>
                </a:solidFill>
                <a:effectLst>
                  <a:outerShdw blurRad="38100" dist="38100" dir="2700000" algn="tl">
                    <a:srgbClr val="000000">
                      <a:alpha val="43137"/>
                    </a:srgbClr>
                  </a:outerShdw>
                </a:effectLst>
                <a:latin typeface="Bahnschrift SemiBold SemiConden" panose="020B0502040204020203" pitchFamily="34" charset="0"/>
              </a:rPr>
              <a:t>may</a:t>
            </a:r>
            <a:r>
              <a:rPr lang="en-US" sz="3100" b="1" i="1" dirty="0">
                <a:solidFill>
                  <a:srgbClr val="FF0000"/>
                </a:solidFill>
                <a:effectLst>
                  <a:outerShdw blurRad="38100" dist="38100" dir="2700000" algn="tl">
                    <a:srgbClr val="000000">
                      <a:alpha val="43137"/>
                    </a:srgbClr>
                  </a:outerShdw>
                </a:effectLst>
                <a:latin typeface="Bahnschrift SemiBold SemiConden" panose="020B0502040204020203" pitchFamily="34" charset="0"/>
              </a:rPr>
              <a:t> be eligible to compete at the </a:t>
            </a:r>
            <a:r>
              <a:rPr lang="en-US" sz="3100" b="1" i="1" u="sng" dirty="0">
                <a:effectLst>
                  <a:outerShdw blurRad="38100" dist="38100" dir="2700000" algn="tl">
                    <a:srgbClr val="000000">
                      <a:alpha val="43137"/>
                    </a:srgbClr>
                  </a:outerShdw>
                </a:effectLst>
                <a:latin typeface="Bahnschrift SemiBold SemiConden" panose="020B0502040204020203" pitchFamily="34" charset="0"/>
              </a:rPr>
              <a:t>Region</a:t>
            </a:r>
            <a:r>
              <a:rPr lang="en-US" sz="3100" b="1" i="1" dirty="0">
                <a:solidFill>
                  <a:srgbClr val="FF0000"/>
                </a:solidFill>
                <a:effectLst>
                  <a:outerShdw blurRad="38100" dist="38100" dir="2700000" algn="tl">
                    <a:srgbClr val="000000">
                      <a:alpha val="43137"/>
                    </a:srgbClr>
                  </a:outerShdw>
                </a:effectLst>
                <a:latin typeface="Bahnschrift SemiBold SemiConden" panose="020B0502040204020203" pitchFamily="34" charset="0"/>
              </a:rPr>
              <a:t> Competition”</a:t>
            </a:r>
          </a:p>
          <a:p>
            <a:r>
              <a:rPr lang="en-US" sz="2400" dirty="0">
                <a:latin typeface="Bahnschrift SemiBold SemiConden" panose="020B0502040204020203" pitchFamily="34" charset="0"/>
              </a:rPr>
              <a:t>                            </a:t>
            </a:r>
            <a:r>
              <a:rPr lang="en-US" sz="2000" dirty="0">
                <a:latin typeface="Bahnschrift SemiBold SemiConden" panose="020B0502040204020203" pitchFamily="34" charset="0"/>
              </a:rPr>
              <a:t>Note: any two teams competing at the regional level may not be from the same squadron</a:t>
            </a:r>
          </a:p>
        </p:txBody>
      </p:sp>
    </p:spTree>
    <p:extLst>
      <p:ext uri="{BB962C8B-B14F-4D97-AF65-F5344CB8AC3E}">
        <p14:creationId xmlns:p14="http://schemas.microsoft.com/office/powerpoint/2010/main" val="36018436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857" t="40302"/>
          <a:stretch/>
        </p:blipFill>
        <p:spPr>
          <a:xfrm>
            <a:off x="444810" y="3934374"/>
            <a:ext cx="5095516" cy="3017918"/>
          </a:xfrm>
          <a:effectLst>
            <a:softEdge rad="317500"/>
          </a:effectLst>
        </p:spPr>
      </p:pic>
      <p:pic>
        <p:nvPicPr>
          <p:cNvPr id="2" name="Picture 1"/>
          <p:cNvPicPr>
            <a:picLocks noChangeAspect="1"/>
          </p:cNvPicPr>
          <p:nvPr/>
        </p:nvPicPr>
        <p:blipFill>
          <a:blip r:embed="rId3"/>
          <a:stretch>
            <a:fillRect/>
          </a:stretch>
        </p:blipFill>
        <p:spPr>
          <a:xfrm>
            <a:off x="96340" y="1010856"/>
            <a:ext cx="7747129" cy="3014958"/>
          </a:xfrm>
          <a:prstGeom prst="rect">
            <a:avLst/>
          </a:prstGeom>
          <a:effectLst>
            <a:softEdge rad="63500"/>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8360" t="30428" r="10155"/>
          <a:stretch/>
        </p:blipFill>
        <p:spPr>
          <a:xfrm>
            <a:off x="6163883" y="1920785"/>
            <a:ext cx="5828258" cy="3172156"/>
          </a:xfrm>
          <a:prstGeom prst="rect">
            <a:avLst/>
          </a:prstGeom>
          <a:effectLst>
            <a:softEdge rad="63500"/>
          </a:effectLst>
        </p:spPr>
      </p:pic>
      <p:sp>
        <p:nvSpPr>
          <p:cNvPr id="6" name="Title 1"/>
          <p:cNvSpPr>
            <a:spLocks noGrp="1"/>
          </p:cNvSpPr>
          <p:nvPr>
            <p:ph type="title"/>
          </p:nvPr>
        </p:nvSpPr>
        <p:spPr>
          <a:xfrm>
            <a:off x="838200" y="0"/>
            <a:ext cx="10515600" cy="1325563"/>
          </a:xfrm>
        </p:spPr>
        <p:txBody>
          <a:bodyPr>
            <a:normAutofit/>
          </a:bodyPr>
          <a:lstStyle/>
          <a:p>
            <a:pPr algn="ctr"/>
            <a:r>
              <a:rPr lang="en-US" sz="6600" dirty="0">
                <a:solidFill>
                  <a:srgbClr val="00B0F0"/>
                </a:solidFill>
                <a:latin typeface="Algerian" panose="04020705040A02060702" pitchFamily="82" charset="0"/>
              </a:rPr>
              <a:t>Sit &amp; Reach</a:t>
            </a:r>
          </a:p>
        </p:txBody>
      </p:sp>
      <p:pic>
        <p:nvPicPr>
          <p:cNvPr id="7" name="Picture 6"/>
          <p:cNvPicPr>
            <a:picLocks noChangeAspect="1"/>
          </p:cNvPicPr>
          <p:nvPr/>
        </p:nvPicPr>
        <p:blipFill rotWithShape="1">
          <a:blip r:embed="rId5"/>
          <a:srcRect l="6759" t="36456"/>
          <a:stretch/>
        </p:blipFill>
        <p:spPr>
          <a:xfrm>
            <a:off x="6641633" y="5092941"/>
            <a:ext cx="5161162" cy="1659552"/>
          </a:xfrm>
          <a:prstGeom prst="rect">
            <a:avLst/>
          </a:prstGeom>
          <a:effectLst>
            <a:softEdge rad="63500"/>
          </a:effectLst>
        </p:spPr>
      </p:pic>
      <p:sp>
        <p:nvSpPr>
          <p:cNvPr id="8" name="&quot;No&quot; Symbol 7"/>
          <p:cNvSpPr/>
          <p:nvPr/>
        </p:nvSpPr>
        <p:spPr>
          <a:xfrm>
            <a:off x="7588577" y="5420412"/>
            <a:ext cx="1489435" cy="1206631"/>
          </a:xfrm>
          <a:prstGeom prst="noSmoking">
            <a:avLst>
              <a:gd name="adj" fmla="val 62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885811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5145" y="438539"/>
            <a:ext cx="9144000" cy="1281203"/>
          </a:xfrm>
        </p:spPr>
        <p:txBody>
          <a:bodyPr>
            <a:normAutofit fontScale="90000"/>
          </a:bodyPr>
          <a:lstStyle/>
          <a:p>
            <a:r>
              <a:rPr lang="en-US" b="1" u="sng" dirty="0">
                <a:solidFill>
                  <a:srgbClr val="00B0F0"/>
                </a:solidFill>
                <a:latin typeface="Algerian" panose="04020705040A02060702" pitchFamily="82" charset="0"/>
              </a:rPr>
              <a:t>Written Exam</a:t>
            </a:r>
          </a:p>
        </p:txBody>
      </p:sp>
      <p:sp>
        <p:nvSpPr>
          <p:cNvPr id="3" name="Subtitle 2"/>
          <p:cNvSpPr>
            <a:spLocks noGrp="1"/>
          </p:cNvSpPr>
          <p:nvPr>
            <p:ph type="subTitle" idx="1"/>
          </p:nvPr>
        </p:nvSpPr>
        <p:spPr>
          <a:xfrm>
            <a:off x="335902" y="1155130"/>
            <a:ext cx="12131040" cy="4946468"/>
          </a:xfrm>
        </p:spPr>
        <p:txBody>
          <a:bodyPr>
            <a:normAutofit/>
          </a:bodyPr>
          <a:lstStyle/>
          <a:p>
            <a:pPr algn="l"/>
            <a:r>
              <a:rPr lang="en-US" sz="5400" b="1" dirty="0">
                <a:solidFill>
                  <a:srgbClr val="FF0000"/>
                </a:solidFill>
              </a:rPr>
              <a:t>Objective: </a:t>
            </a:r>
            <a:r>
              <a:rPr lang="en-US" sz="5400" dirty="0"/>
              <a:t>The written exam is a test of academic knowledge in the fields of leadership and aerospace, both on an individual basis and collectively by comparing total scores among teams.</a:t>
            </a:r>
          </a:p>
        </p:txBody>
      </p:sp>
    </p:spTree>
    <p:extLst>
      <p:ext uri="{BB962C8B-B14F-4D97-AF65-F5344CB8AC3E}">
        <p14:creationId xmlns:p14="http://schemas.microsoft.com/office/powerpoint/2010/main" val="20628324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pPr algn="ctr"/>
            <a:r>
              <a:rPr lang="en-US" sz="6600" b="1" dirty="0">
                <a:solidFill>
                  <a:srgbClr val="00B0F0"/>
                </a:solidFill>
                <a:effectLst>
                  <a:outerShdw blurRad="38100" dist="38100" dir="2700000" algn="tl">
                    <a:srgbClr val="000000">
                      <a:alpha val="43137"/>
                    </a:srgbClr>
                  </a:outerShdw>
                </a:effectLst>
                <a:latin typeface="Algerian" panose="04020705040A02060702" pitchFamily="82" charset="0"/>
              </a:rPr>
              <a:t>WRITTEN EXAM</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9916" y="1818919"/>
            <a:ext cx="5985860" cy="4489395"/>
          </a:xfrm>
          <a:effectLst>
            <a:softEdge rad="63500"/>
          </a:effectLst>
        </p:spPr>
      </p:pic>
      <p:sp>
        <p:nvSpPr>
          <p:cNvPr id="6" name="TextBox 5"/>
          <p:cNvSpPr txBox="1"/>
          <p:nvPr/>
        </p:nvSpPr>
        <p:spPr>
          <a:xfrm>
            <a:off x="6345776" y="2247736"/>
            <a:ext cx="5634990" cy="3616375"/>
          </a:xfrm>
          <a:prstGeom prst="rect">
            <a:avLst/>
          </a:prstGeom>
          <a:noFill/>
        </p:spPr>
        <p:txBody>
          <a:bodyPr wrap="square" rtlCol="0">
            <a:spAutoFit/>
          </a:bodyPr>
          <a:lstStyle/>
          <a:p>
            <a:pPr algn="ctr"/>
            <a:r>
              <a:rPr lang="en-US" sz="3200" u="sng" dirty="0">
                <a:effectLst>
                  <a:outerShdw blurRad="38100" dist="38100" dir="2700000" algn="tl">
                    <a:srgbClr val="000000">
                      <a:alpha val="43137"/>
                    </a:srgbClr>
                  </a:outerShdw>
                </a:effectLst>
                <a:latin typeface="Arial Black" panose="020B0A04020102020204" pitchFamily="34" charset="0"/>
              </a:rPr>
              <a:t>50 </a:t>
            </a:r>
            <a:r>
              <a:rPr lang="en-US" sz="2800" u="sng" dirty="0">
                <a:effectLst>
                  <a:outerShdw blurRad="38100" dist="38100" dir="2700000" algn="tl">
                    <a:srgbClr val="000000">
                      <a:alpha val="43137"/>
                    </a:srgbClr>
                  </a:outerShdw>
                </a:effectLst>
                <a:latin typeface="Arial Black" panose="020B0A04020102020204" pitchFamily="34" charset="0"/>
              </a:rPr>
              <a:t>Multiple Questions Test</a:t>
            </a:r>
          </a:p>
          <a:p>
            <a:endParaRPr lang="en-US" dirty="0">
              <a:latin typeface="Arial Black" panose="020B0A04020102020204" pitchFamily="34" charset="0"/>
            </a:endParaRPr>
          </a:p>
          <a:p>
            <a:pPr algn="ctr"/>
            <a:r>
              <a:rPr lang="en-US" sz="2400" dirty="0">
                <a:solidFill>
                  <a:srgbClr val="FF0000"/>
                </a:solidFill>
                <a:latin typeface="Arial Black" panose="020B0A04020102020204" pitchFamily="34" charset="0"/>
              </a:rPr>
              <a:t>-</a:t>
            </a:r>
            <a:r>
              <a:rPr lang="en-US" sz="2000" dirty="0">
                <a:latin typeface="Arial Black" panose="020B0A04020102020204" pitchFamily="34" charset="0"/>
              </a:rPr>
              <a:t> </a:t>
            </a:r>
            <a:r>
              <a:rPr lang="en-US" sz="2400" dirty="0">
                <a:solidFill>
                  <a:srgbClr val="FF0000"/>
                </a:solidFill>
                <a:latin typeface="Arial Black" panose="020B0A04020102020204" pitchFamily="34" charset="0"/>
              </a:rPr>
              <a:t>50 minutes &amp; Closed Book -</a:t>
            </a:r>
          </a:p>
          <a:p>
            <a:pPr marL="342900" indent="-342900">
              <a:buFont typeface="Arial" panose="020B0604020202020204" pitchFamily="34" charset="0"/>
              <a:buChar char="•"/>
            </a:pPr>
            <a:endParaRPr lang="en-US" sz="2000" dirty="0">
              <a:latin typeface="Arial Black" panose="020B0A04020102020204" pitchFamily="34" charset="0"/>
            </a:endParaRPr>
          </a:p>
          <a:p>
            <a:pPr marL="800100" lvl="1" indent="-342900">
              <a:buFont typeface="Arial" panose="020B0604020202020204" pitchFamily="34" charset="0"/>
              <a:buChar char="•"/>
            </a:pPr>
            <a:r>
              <a:rPr lang="en-US" sz="2000" dirty="0">
                <a:latin typeface="Arial Black" panose="020B0A04020102020204" pitchFamily="34" charset="0"/>
              </a:rPr>
              <a:t>22 Leadership </a:t>
            </a:r>
            <a:r>
              <a:rPr lang="en-US" sz="1600" dirty="0">
                <a:solidFill>
                  <a:schemeClr val="accent5">
                    <a:lumMod val="40000"/>
                    <a:lumOff val="60000"/>
                  </a:schemeClr>
                </a:solidFill>
                <a:latin typeface="Arial Black" panose="020B0A04020102020204" pitchFamily="34" charset="0"/>
              </a:rPr>
              <a:t>(L2L 1&amp;2 )</a:t>
            </a:r>
            <a:endParaRPr lang="en-US" sz="1200" dirty="0">
              <a:solidFill>
                <a:srgbClr val="00B050"/>
              </a:solidFill>
              <a:latin typeface="Arial Black" panose="020B0A04020102020204" pitchFamily="34" charset="0"/>
            </a:endParaRPr>
          </a:p>
          <a:p>
            <a:pPr marL="800100" lvl="1" indent="-342900">
              <a:buFont typeface="Arial" panose="020B0604020202020204" pitchFamily="34" charset="0"/>
              <a:buChar char="•"/>
            </a:pPr>
            <a:r>
              <a:rPr lang="en-US" sz="2000" dirty="0">
                <a:latin typeface="Arial Black" panose="020B0A04020102020204" pitchFamily="34" charset="0"/>
              </a:rPr>
              <a:t>22 Aerospace </a:t>
            </a:r>
            <a:r>
              <a:rPr lang="en-US" sz="1400" dirty="0">
                <a:solidFill>
                  <a:schemeClr val="accent5">
                    <a:lumMod val="40000"/>
                    <a:lumOff val="60000"/>
                  </a:schemeClr>
                </a:solidFill>
                <a:latin typeface="Arial Black" panose="020B0A04020102020204" pitchFamily="34" charset="0"/>
              </a:rPr>
              <a:t>(3</a:t>
            </a:r>
            <a:r>
              <a:rPr lang="en-US" sz="1400" baseline="30000" dirty="0">
                <a:solidFill>
                  <a:schemeClr val="accent5">
                    <a:lumMod val="40000"/>
                    <a:lumOff val="60000"/>
                  </a:schemeClr>
                </a:solidFill>
                <a:latin typeface="Arial Black" panose="020B0A04020102020204" pitchFamily="34" charset="0"/>
              </a:rPr>
              <a:t>rd</a:t>
            </a:r>
            <a:r>
              <a:rPr lang="en-US" sz="1400" dirty="0">
                <a:solidFill>
                  <a:schemeClr val="accent5">
                    <a:lumMod val="40000"/>
                    <a:lumOff val="60000"/>
                  </a:schemeClr>
                </a:solidFill>
                <a:latin typeface="Arial Black" panose="020B0A04020102020204" pitchFamily="34" charset="0"/>
              </a:rPr>
              <a:t> edition Modules 1-7)</a:t>
            </a:r>
            <a:endParaRPr lang="en-US" sz="1100" dirty="0">
              <a:solidFill>
                <a:srgbClr val="00B050"/>
              </a:solidFill>
              <a:latin typeface="Arial Black" panose="020B0A04020102020204" pitchFamily="34" charset="0"/>
            </a:endParaRPr>
          </a:p>
          <a:p>
            <a:pPr marL="800100" lvl="1" indent="-342900">
              <a:buFont typeface="Arial" panose="020B0604020202020204" pitchFamily="34" charset="0"/>
              <a:buChar char="•"/>
            </a:pPr>
            <a:r>
              <a:rPr lang="en-US" sz="2000" dirty="0">
                <a:latin typeface="Arial Black" panose="020B0A04020102020204" pitchFamily="34" charset="0"/>
              </a:rPr>
              <a:t>4 Drill </a:t>
            </a:r>
            <a:r>
              <a:rPr lang="en-US" sz="1400" dirty="0">
                <a:solidFill>
                  <a:schemeClr val="accent5">
                    <a:lumMod val="40000"/>
                    <a:lumOff val="60000"/>
                  </a:schemeClr>
                </a:solidFill>
                <a:latin typeface="Arial Black" panose="020B0A04020102020204" pitchFamily="34" charset="0"/>
              </a:rPr>
              <a:t>(AFMAN 36-2203, Chapters 1-4 )</a:t>
            </a:r>
          </a:p>
          <a:p>
            <a:pPr marL="800100" lvl="1" indent="-342900">
              <a:buFont typeface="Arial" panose="020B0604020202020204" pitchFamily="34" charset="0"/>
              <a:buChar char="•"/>
            </a:pPr>
            <a:r>
              <a:rPr lang="en-US" sz="2000" dirty="0">
                <a:latin typeface="Arial Black" panose="020B0A04020102020204" pitchFamily="34" charset="0"/>
              </a:rPr>
              <a:t>2 Aerospace Current Events*</a:t>
            </a:r>
          </a:p>
          <a:p>
            <a:pPr lvl="1"/>
            <a:endParaRPr lang="en-US" sz="900" dirty="0">
              <a:latin typeface="Arial Black" panose="020B0A04020102020204" pitchFamily="34" charset="0"/>
            </a:endParaRPr>
          </a:p>
          <a:p>
            <a:pPr lvl="1"/>
            <a:r>
              <a:rPr lang="en-US" sz="1400" dirty="0">
                <a:solidFill>
                  <a:schemeClr val="accent5">
                    <a:lumMod val="40000"/>
                    <a:lumOff val="60000"/>
                  </a:schemeClr>
                </a:solidFill>
                <a:latin typeface="Arial Black" panose="020B0A04020102020204" pitchFamily="34" charset="0"/>
              </a:rPr>
              <a:t>(*CAP or Aerospace events of national significance in the last 6 months)</a:t>
            </a:r>
          </a:p>
          <a:p>
            <a:pPr marL="285750" indent="-285750">
              <a:buFont typeface="Arial" panose="020B0604020202020204" pitchFamily="34" charset="0"/>
              <a:buChar char="•"/>
            </a:pPr>
            <a:endParaRPr lang="en-US" dirty="0">
              <a:latin typeface="Arial Black" panose="020B0A04020102020204" pitchFamily="34" charset="0"/>
            </a:endParaRPr>
          </a:p>
        </p:txBody>
      </p:sp>
    </p:spTree>
    <p:extLst>
      <p:ext uri="{BB962C8B-B14F-4D97-AF65-F5344CB8AC3E}">
        <p14:creationId xmlns:p14="http://schemas.microsoft.com/office/powerpoint/2010/main" val="13447551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475334"/>
            <a:ext cx="7599285" cy="5178800"/>
          </a:xfrm>
        </p:spPr>
        <p:txBody>
          <a:bodyPr>
            <a:normAutofit lnSpcReduction="10000"/>
          </a:bodyPr>
          <a:lstStyle/>
          <a:p>
            <a:pPr marL="0" indent="0">
              <a:buNone/>
            </a:pPr>
            <a:endParaRPr lang="en-US" sz="700" dirty="0"/>
          </a:p>
          <a:p>
            <a:pPr lvl="1"/>
            <a:r>
              <a:rPr lang="en-US" sz="4400" dirty="0"/>
              <a:t>Online Test </a:t>
            </a:r>
          </a:p>
          <a:p>
            <a:pPr lvl="2">
              <a:buFontTx/>
              <a:buChar char="-"/>
            </a:pPr>
            <a:r>
              <a:rPr lang="en-US" sz="3600" dirty="0"/>
              <a:t>All teams will log–in via link sent to their </a:t>
            </a:r>
            <a:r>
              <a:rPr lang="en-US" sz="3600" i="1" u="sng" dirty="0"/>
              <a:t>Wing Google Email </a:t>
            </a:r>
            <a:r>
              <a:rPr lang="en-US" sz="3600" dirty="0"/>
              <a:t>and take the test.</a:t>
            </a:r>
          </a:p>
          <a:p>
            <a:pPr lvl="2">
              <a:buFontTx/>
              <a:buChar char="-"/>
            </a:pPr>
            <a:r>
              <a:rPr lang="en-US" sz="3600" dirty="0"/>
              <a:t>Teams with no/limited internet access will have the written test mailed to them </a:t>
            </a:r>
          </a:p>
          <a:p>
            <a:pPr marL="914400" lvl="2" indent="0">
              <a:buNone/>
            </a:pPr>
            <a:r>
              <a:rPr lang="en-US" sz="2800" dirty="0">
                <a:solidFill>
                  <a:srgbClr val="FFFF00"/>
                </a:solidFill>
              </a:rPr>
              <a:t>   (prior arrangements required) </a:t>
            </a:r>
          </a:p>
          <a:p>
            <a:pPr marL="914400" lvl="2" indent="0">
              <a:buNone/>
            </a:pPr>
            <a:endParaRPr lang="en-US" sz="1050" dirty="0"/>
          </a:p>
          <a:p>
            <a:pPr marL="914400" lvl="2" indent="0">
              <a:buNone/>
            </a:pPr>
            <a:r>
              <a:rPr lang="en-US" sz="2800" dirty="0"/>
              <a:t>  - </a:t>
            </a:r>
            <a:r>
              <a:rPr lang="en-US" sz="3200" dirty="0"/>
              <a:t>Cadets with Special Needs</a:t>
            </a:r>
          </a:p>
          <a:p>
            <a:pPr marL="914400" lvl="2" indent="0">
              <a:buNone/>
            </a:pPr>
            <a:r>
              <a:rPr lang="en-US" sz="2800" dirty="0">
                <a:latin typeface="Arial Narrow" panose="020B0606020202030204" pitchFamily="34" charset="0"/>
              </a:rPr>
              <a:t>      </a:t>
            </a:r>
            <a:r>
              <a:rPr lang="en-US" sz="3200" dirty="0">
                <a:latin typeface="Arial Narrow" panose="020B0606020202030204" pitchFamily="34" charset="0"/>
              </a:rPr>
              <a:t>see: </a:t>
            </a:r>
            <a:r>
              <a:rPr lang="en-US" sz="2400" dirty="0">
                <a:latin typeface="Arial Narrow" panose="020B0606020202030204" pitchFamily="34" charset="0"/>
              </a:rPr>
              <a:t>CAPP 60-75     page 14</a:t>
            </a:r>
          </a:p>
        </p:txBody>
      </p:sp>
      <p:sp>
        <p:nvSpPr>
          <p:cNvPr id="4" name="Title 1"/>
          <p:cNvSpPr>
            <a:spLocks noGrp="1"/>
          </p:cNvSpPr>
          <p:nvPr>
            <p:ph type="title"/>
          </p:nvPr>
        </p:nvSpPr>
        <p:spPr>
          <a:xfrm>
            <a:off x="838200" y="365125"/>
            <a:ext cx="10515600" cy="1325563"/>
          </a:xfrm>
        </p:spPr>
        <p:txBody>
          <a:bodyPr>
            <a:normAutofit/>
          </a:bodyPr>
          <a:lstStyle/>
          <a:p>
            <a:pPr algn="ctr"/>
            <a:r>
              <a:rPr lang="en-US" sz="6600" b="1" dirty="0">
                <a:solidFill>
                  <a:srgbClr val="00B0F0"/>
                </a:solidFill>
                <a:effectLst>
                  <a:outerShdw blurRad="38100" dist="38100" dir="2700000" algn="tl">
                    <a:srgbClr val="000000">
                      <a:alpha val="43137"/>
                    </a:srgbClr>
                  </a:outerShdw>
                </a:effectLst>
                <a:latin typeface="Algerian" panose="04020705040A02060702" pitchFamily="82" charset="0"/>
              </a:rPr>
              <a:t>WRITTEN EXAM</a:t>
            </a:r>
          </a:p>
        </p:txBody>
      </p:sp>
      <p:sp>
        <p:nvSpPr>
          <p:cNvPr id="2" name="TextBox 1"/>
          <p:cNvSpPr txBox="1"/>
          <p:nvPr/>
        </p:nvSpPr>
        <p:spPr>
          <a:xfrm>
            <a:off x="7898876" y="1608499"/>
            <a:ext cx="4293124" cy="4678204"/>
          </a:xfrm>
          <a:prstGeom prst="rect">
            <a:avLst/>
          </a:prstGeom>
          <a:noFill/>
        </p:spPr>
        <p:txBody>
          <a:bodyPr wrap="square" rtlCol="0">
            <a:spAutoFit/>
          </a:bodyPr>
          <a:lstStyle/>
          <a:p>
            <a:r>
              <a:rPr lang="en-US" sz="3600" b="1" dirty="0"/>
              <a:t>Ghost Cadets: </a:t>
            </a:r>
          </a:p>
          <a:p>
            <a:r>
              <a:rPr lang="en-US" sz="2800" dirty="0"/>
              <a:t>If a team has fewer than a full team of six cadets testing, the “ghost” cadets receive the lowest score earned by a real cadet on their team, minus 20 points, or a score of 20 points, whichever is greater.</a:t>
            </a:r>
          </a:p>
          <a:p>
            <a:endParaRPr lang="en-US" sz="500" dirty="0"/>
          </a:p>
          <a:p>
            <a:r>
              <a:rPr lang="en-US" sz="2400" dirty="0">
                <a:latin typeface="Arial Narrow" panose="020B0606020202030204" pitchFamily="34" charset="0"/>
              </a:rPr>
              <a:t>CAPP 60-75     page 14</a:t>
            </a:r>
          </a:p>
        </p:txBody>
      </p:sp>
    </p:spTree>
    <p:extLst>
      <p:ext uri="{BB962C8B-B14F-4D97-AF65-F5344CB8AC3E}">
        <p14:creationId xmlns:p14="http://schemas.microsoft.com/office/powerpoint/2010/main" val="1033955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08" y="397398"/>
            <a:ext cx="11135061" cy="1325563"/>
          </a:xfrm>
        </p:spPr>
        <p:txBody>
          <a:bodyPr>
            <a:normAutofit fontScale="90000"/>
          </a:bodyPr>
          <a:lstStyle/>
          <a:p>
            <a:pPr algn="ctr"/>
            <a:r>
              <a:rPr lang="en-US" dirty="0">
                <a:solidFill>
                  <a:srgbClr val="00B0F0"/>
                </a:solidFill>
                <a:latin typeface="Algerian" panose="04020705040A02060702" pitchFamily="82" charset="0"/>
              </a:rPr>
              <a:t>Pre-Competition Service Project</a:t>
            </a:r>
          </a:p>
        </p:txBody>
      </p:sp>
      <p:pic>
        <p:nvPicPr>
          <p:cNvPr id="6" name="Content Placeholder 5"/>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336835" y="1530203"/>
            <a:ext cx="8981818" cy="4990523"/>
          </a:xfrm>
        </p:spPr>
      </p:pic>
    </p:spTree>
    <p:extLst>
      <p:ext uri="{BB962C8B-B14F-4D97-AF65-F5344CB8AC3E}">
        <p14:creationId xmlns:p14="http://schemas.microsoft.com/office/powerpoint/2010/main" val="37280892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78674" y="391097"/>
            <a:ext cx="6011917" cy="5363285"/>
          </a:xfrm>
          <a:effectLst>
            <a:softEdge rad="127000"/>
          </a:effectLst>
        </p:spPr>
      </p:pic>
      <p:pic>
        <p:nvPicPr>
          <p:cNvPr id="3" name="Picture 2"/>
          <p:cNvPicPr>
            <a:picLocks noChangeAspect="1"/>
          </p:cNvPicPr>
          <p:nvPr/>
        </p:nvPicPr>
        <p:blipFill>
          <a:blip r:embed="rId4">
            <a:lum contrast="20000"/>
          </a:blip>
          <a:stretch>
            <a:fillRect/>
          </a:stretch>
        </p:blipFill>
        <p:spPr>
          <a:xfrm>
            <a:off x="6064469" y="452948"/>
            <a:ext cx="6127531" cy="3123479"/>
          </a:xfrm>
          <a:prstGeom prst="rect">
            <a:avLst/>
          </a:prstGeom>
          <a:effectLst>
            <a:softEdge rad="63500"/>
          </a:effectLst>
        </p:spPr>
      </p:pic>
      <p:pic>
        <p:nvPicPr>
          <p:cNvPr id="5" name="Picture 4"/>
          <p:cNvPicPr>
            <a:picLocks noChangeAspect="1"/>
          </p:cNvPicPr>
          <p:nvPr/>
        </p:nvPicPr>
        <p:blipFill rotWithShape="1">
          <a:blip r:embed="rId5">
            <a:lum contrast="20000"/>
          </a:blip>
          <a:srcRect l="967" t="1" b="2754"/>
          <a:stretch/>
        </p:blipFill>
        <p:spPr>
          <a:xfrm>
            <a:off x="6190592" y="2467288"/>
            <a:ext cx="5759670" cy="549181"/>
          </a:xfrm>
          <a:prstGeom prst="rect">
            <a:avLst/>
          </a:prstGeom>
          <a:effectLst/>
        </p:spPr>
      </p:pic>
      <p:sp>
        <p:nvSpPr>
          <p:cNvPr id="6" name="TextBox 5"/>
          <p:cNvSpPr txBox="1"/>
          <p:nvPr/>
        </p:nvSpPr>
        <p:spPr>
          <a:xfrm>
            <a:off x="6232632" y="3526098"/>
            <a:ext cx="5917327" cy="3193182"/>
          </a:xfrm>
          <a:prstGeom prst="rect">
            <a:avLst/>
          </a:prstGeom>
          <a:noFill/>
        </p:spPr>
        <p:txBody>
          <a:bodyPr wrap="square" rtlCol="0">
            <a:spAutoFit/>
          </a:bodyPr>
          <a:lstStyle/>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Presentation</a:t>
            </a:r>
          </a:p>
          <a:p>
            <a:r>
              <a:rPr lang="en-US" sz="2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Two cadets represent the team and deliver a 	pre-planned presentation seated at a table. </a:t>
            </a:r>
          </a:p>
          <a:p>
            <a:pPr marL="285750" indent="-285750">
              <a:buFont typeface="Arial" panose="020B0604020202020204" pitchFamily="34" charset="0"/>
              <a:buChar char="•"/>
            </a:pPr>
            <a:endParaRPr lang="en-US" sz="105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Visual Aids</a:t>
            </a:r>
          </a:p>
          <a:p>
            <a:r>
              <a:rPr lang="en-US" sz="2000" dirty="0">
                <a:latin typeface="Arial" panose="020B0604020202020204" pitchFamily="34" charset="0"/>
                <a:cs typeface="Arial" panose="020B0604020202020204" pitchFamily="34" charset="0"/>
              </a:rPr>
              <a:t>	- </a:t>
            </a:r>
            <a:r>
              <a:rPr lang="en-US" sz="1600" dirty="0">
                <a:latin typeface="Arial" panose="020B0604020202020204" pitchFamily="34" charset="0"/>
                <a:cs typeface="Arial" panose="020B0604020202020204" pitchFamily="34" charset="0"/>
              </a:rPr>
              <a:t>Max of 7 Visual Aids</a:t>
            </a:r>
          </a:p>
          <a:p>
            <a:r>
              <a:rPr lang="en-US" sz="1600" dirty="0">
                <a:latin typeface="Arial" panose="020B0604020202020204" pitchFamily="34" charset="0"/>
                <a:cs typeface="Arial" panose="020B0604020202020204" pitchFamily="34" charset="0"/>
              </a:rPr>
              <a:t>	- Text-heavy PowerPoint presentations are not permitted. 	 	Video and audio files are not permitted.</a:t>
            </a:r>
          </a:p>
          <a:p>
            <a:endParaRPr lang="en-US" sz="105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Time: </a:t>
            </a:r>
            <a:r>
              <a:rPr lang="en-US" b="1" dirty="0">
                <a:latin typeface="Arial" panose="020B0604020202020204" pitchFamily="34" charset="0"/>
                <a:cs typeface="Arial" panose="020B0604020202020204" pitchFamily="34" charset="0"/>
              </a:rPr>
              <a:t>10 min</a:t>
            </a:r>
          </a:p>
          <a:p>
            <a:pPr marL="285750" indent="-285750">
              <a:buFont typeface="Arial" panose="020B0604020202020204" pitchFamily="34" charset="0"/>
              <a:buChar char="•"/>
            </a:pPr>
            <a:endParaRPr lang="en-US" sz="1050" b="1"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Conclusion Process - Q&amp;A</a:t>
            </a:r>
          </a:p>
        </p:txBody>
      </p:sp>
      <p:sp>
        <p:nvSpPr>
          <p:cNvPr id="2" name="Rectangle 1"/>
          <p:cNvSpPr/>
          <p:nvPr/>
        </p:nvSpPr>
        <p:spPr>
          <a:xfrm>
            <a:off x="8519832" y="614733"/>
            <a:ext cx="2152357" cy="2897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245817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0262"/>
            <a:ext cx="10515600" cy="1325563"/>
          </a:xfrm>
        </p:spPr>
        <p:txBody>
          <a:bodyPr/>
          <a:lstStyle/>
          <a:p>
            <a:pPr algn="ctr"/>
            <a:r>
              <a:rPr lang="en-US" dirty="0">
                <a:solidFill>
                  <a:srgbClr val="00B0F0"/>
                </a:solidFill>
                <a:latin typeface="Algerian" panose="04020705040A02060702" pitchFamily="82" charset="0"/>
              </a:rPr>
              <a:t>Service Project Rules</a:t>
            </a:r>
          </a:p>
        </p:txBody>
      </p:sp>
      <p:sp>
        <p:nvSpPr>
          <p:cNvPr id="3" name="Content Placeholder 2"/>
          <p:cNvSpPr>
            <a:spLocks noGrp="1"/>
          </p:cNvSpPr>
          <p:nvPr>
            <p:ph idx="1"/>
          </p:nvPr>
        </p:nvSpPr>
        <p:spPr>
          <a:xfrm>
            <a:off x="440788" y="1735848"/>
            <a:ext cx="11310423" cy="4871890"/>
          </a:xfrm>
        </p:spPr>
        <p:txBody>
          <a:bodyPr>
            <a:normAutofit fontScale="92500" lnSpcReduction="10000"/>
          </a:bodyPr>
          <a:lstStyle/>
          <a:p>
            <a:r>
              <a:rPr lang="en-US" sz="4000" dirty="0"/>
              <a:t>Teams may pick their own speakers. Each speaker must present at least </a:t>
            </a:r>
            <a:r>
              <a:rPr lang="en-US" sz="4000" dirty="0">
                <a:latin typeface="Arial" panose="020B0604020202020204" pitchFamily="34" charset="0"/>
                <a:cs typeface="Arial" panose="020B0604020202020204" pitchFamily="34" charset="0"/>
              </a:rPr>
              <a:t>3</a:t>
            </a:r>
            <a:r>
              <a:rPr lang="en-US" sz="4000" dirty="0"/>
              <a:t> minutes of the presentation.  Both will present seated on camera. Teams may </a:t>
            </a:r>
            <a:r>
              <a:rPr lang="en-US" sz="4000" dirty="0">
                <a:solidFill>
                  <a:schemeClr val="tx1"/>
                </a:solidFill>
              </a:rPr>
              <a:t>wear the Lightweight Blue Jacket (Blues Eisenhower Jacket) while presenting, but receive no bonus </a:t>
            </a:r>
            <a:r>
              <a:rPr lang="en-US" sz="4000" dirty="0"/>
              <a:t>from wear this uniform item. </a:t>
            </a:r>
          </a:p>
          <a:p>
            <a:pPr marL="0" indent="0">
              <a:buNone/>
            </a:pPr>
            <a:endParaRPr lang="en-US" sz="1600" dirty="0"/>
          </a:p>
          <a:p>
            <a:r>
              <a:rPr lang="en-US" sz="4000" dirty="0"/>
              <a:t>All visual aids must be submitted as a Microsoft </a:t>
            </a:r>
            <a:r>
              <a:rPr lang="en-US" sz="4000" dirty="0" err="1"/>
              <a:t>Powerpoint</a:t>
            </a:r>
            <a:r>
              <a:rPr lang="en-US" sz="4000" dirty="0"/>
              <a:t> file (.pptx) to Cadet Competition Staff two days before.  </a:t>
            </a:r>
          </a:p>
          <a:p>
            <a:pPr marL="0" indent="0">
              <a:buNone/>
            </a:pPr>
            <a:endParaRPr lang="en-US" dirty="0">
              <a:solidFill>
                <a:srgbClr val="FF0000"/>
              </a:solidFill>
            </a:endParaRPr>
          </a:p>
          <a:p>
            <a:pPr marL="0" indent="0">
              <a:buNone/>
            </a:pPr>
            <a:endParaRPr lang="en-US" sz="1100" dirty="0"/>
          </a:p>
          <a:p>
            <a:pPr marL="0" indent="0">
              <a:buNone/>
            </a:pPr>
            <a:endParaRPr lang="en-US" sz="1100" dirty="0"/>
          </a:p>
        </p:txBody>
      </p:sp>
    </p:spTree>
    <p:extLst>
      <p:ext uri="{BB962C8B-B14F-4D97-AF65-F5344CB8AC3E}">
        <p14:creationId xmlns:p14="http://schemas.microsoft.com/office/powerpoint/2010/main" val="10186491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5975"/>
            <a:ext cx="10515600" cy="1325563"/>
          </a:xfrm>
        </p:spPr>
        <p:txBody>
          <a:bodyPr/>
          <a:lstStyle/>
          <a:p>
            <a:pPr algn="ctr"/>
            <a:r>
              <a:rPr lang="en-US" dirty="0">
                <a:solidFill>
                  <a:srgbClr val="00B0F0"/>
                </a:solidFill>
                <a:latin typeface="Algerian" panose="04020705040A02060702" pitchFamily="82" charset="0"/>
              </a:rPr>
              <a:t>Service Project Rules</a:t>
            </a:r>
          </a:p>
        </p:txBody>
      </p:sp>
      <p:sp>
        <p:nvSpPr>
          <p:cNvPr id="3" name="Content Placeholder 2"/>
          <p:cNvSpPr>
            <a:spLocks noGrp="1"/>
          </p:cNvSpPr>
          <p:nvPr>
            <p:ph idx="1"/>
          </p:nvPr>
        </p:nvSpPr>
        <p:spPr>
          <a:xfrm>
            <a:off x="328246" y="1451538"/>
            <a:ext cx="11535508" cy="4871890"/>
          </a:xfrm>
        </p:spPr>
        <p:txBody>
          <a:bodyPr>
            <a:normAutofit lnSpcReduction="10000"/>
          </a:bodyPr>
          <a:lstStyle/>
          <a:p>
            <a:endParaRPr lang="en-US" sz="1100" dirty="0"/>
          </a:p>
          <a:p>
            <a:r>
              <a:rPr lang="en-US" sz="3600" dirty="0"/>
              <a:t>Second Teams</a:t>
            </a:r>
          </a:p>
          <a:p>
            <a:pPr marL="457200" lvl="1" indent="0">
              <a:buNone/>
            </a:pPr>
            <a:r>
              <a:rPr lang="en-US" sz="3200" dirty="0"/>
              <a:t>May present on same project as the primary teams. However, </a:t>
            </a:r>
            <a:r>
              <a:rPr lang="en-US" sz="3200" dirty="0">
                <a:latin typeface="Arial" panose="020B0604020202020204" pitchFamily="34" charset="0"/>
                <a:cs typeface="Arial" panose="020B0604020202020204" pitchFamily="34" charset="0"/>
              </a:rPr>
              <a:t>5</a:t>
            </a:r>
            <a:r>
              <a:rPr lang="en-US" sz="3200" dirty="0"/>
              <a:t> of the </a:t>
            </a:r>
            <a:r>
              <a:rPr lang="en-US" sz="2800" dirty="0">
                <a:latin typeface="Arial" panose="020B0604020202020204" pitchFamily="34" charset="0"/>
                <a:cs typeface="Arial" panose="020B0604020202020204" pitchFamily="34" charset="0"/>
              </a:rPr>
              <a:t>7</a:t>
            </a:r>
            <a:r>
              <a:rPr lang="en-US" sz="3200" dirty="0"/>
              <a:t> visual aids must be different and provide additional information about the project that the first team did not present.  </a:t>
            </a:r>
          </a:p>
          <a:p>
            <a:pPr marL="457200" lvl="1" indent="0">
              <a:buNone/>
            </a:pPr>
            <a:endParaRPr lang="en-US" sz="1400" dirty="0"/>
          </a:p>
          <a:p>
            <a:r>
              <a:rPr lang="en-US" sz="3600" dirty="0"/>
              <a:t>Combo Teams</a:t>
            </a:r>
          </a:p>
          <a:p>
            <a:pPr marL="457200" lvl="1" indent="0">
              <a:buNone/>
            </a:pPr>
            <a:r>
              <a:rPr lang="en-US" sz="3200" dirty="0"/>
              <a:t>Must present on both squadrons’ service projects and will be allowed </a:t>
            </a:r>
            <a:r>
              <a:rPr lang="en-US" sz="3200" dirty="0">
                <a:latin typeface="Arial Narrow" panose="020B0606020202030204" pitchFamily="34" charset="0"/>
              </a:rPr>
              <a:t>5</a:t>
            </a:r>
            <a:r>
              <a:rPr lang="en-US" sz="3200" dirty="0"/>
              <a:t> extra minutes and </a:t>
            </a:r>
            <a:r>
              <a:rPr lang="en-US" sz="3200" dirty="0">
                <a:latin typeface="Arial Narrow" panose="020B0606020202030204" pitchFamily="34" charset="0"/>
              </a:rPr>
              <a:t>5</a:t>
            </a:r>
            <a:r>
              <a:rPr lang="en-US" sz="3200" dirty="0"/>
              <a:t> more visual aids (</a:t>
            </a:r>
            <a:r>
              <a:rPr lang="en-US" sz="3200" dirty="0">
                <a:latin typeface="Arial Narrow" panose="020B0606020202030204" pitchFamily="34" charset="0"/>
              </a:rPr>
              <a:t>15 </a:t>
            </a:r>
            <a:r>
              <a:rPr lang="en-US" sz="3200" dirty="0"/>
              <a:t>min &amp; </a:t>
            </a:r>
            <a:r>
              <a:rPr lang="en-US" sz="3200" dirty="0">
                <a:latin typeface="Arial Narrow" panose="020B0606020202030204" pitchFamily="34" charset="0"/>
              </a:rPr>
              <a:t>12</a:t>
            </a:r>
            <a:r>
              <a:rPr lang="en-US" sz="3200" dirty="0"/>
              <a:t> visual aides).   One member from each squadron must present their own squadron’s project. </a:t>
            </a:r>
          </a:p>
        </p:txBody>
      </p:sp>
    </p:spTree>
    <p:extLst>
      <p:ext uri="{BB962C8B-B14F-4D97-AF65-F5344CB8AC3E}">
        <p14:creationId xmlns:p14="http://schemas.microsoft.com/office/powerpoint/2010/main" val="30363023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5975"/>
            <a:ext cx="10515600" cy="1325563"/>
          </a:xfrm>
        </p:spPr>
        <p:txBody>
          <a:bodyPr/>
          <a:lstStyle/>
          <a:p>
            <a:pPr algn="ctr"/>
            <a:r>
              <a:rPr lang="en-US" dirty="0">
                <a:solidFill>
                  <a:srgbClr val="00B0F0"/>
                </a:solidFill>
                <a:latin typeface="Algerian" panose="04020705040A02060702" pitchFamily="82" charset="0"/>
              </a:rPr>
              <a:t>Service Project Rules</a:t>
            </a:r>
          </a:p>
        </p:txBody>
      </p:sp>
      <p:sp>
        <p:nvSpPr>
          <p:cNvPr id="3" name="Content Placeholder 2"/>
          <p:cNvSpPr>
            <a:spLocks noGrp="1"/>
          </p:cNvSpPr>
          <p:nvPr>
            <p:ph idx="1"/>
          </p:nvPr>
        </p:nvSpPr>
        <p:spPr>
          <a:xfrm>
            <a:off x="328246" y="1451538"/>
            <a:ext cx="11535508" cy="4871890"/>
          </a:xfrm>
        </p:spPr>
        <p:txBody>
          <a:bodyPr>
            <a:normAutofit/>
          </a:bodyPr>
          <a:lstStyle/>
          <a:p>
            <a:endParaRPr lang="en-US" sz="1400" b="1" dirty="0">
              <a:solidFill>
                <a:srgbClr val="FF0000"/>
              </a:solidFill>
              <a:effectLst>
                <a:outerShdw blurRad="38100" dist="38100" dir="2700000" algn="tl">
                  <a:srgbClr val="000000">
                    <a:alpha val="43137"/>
                  </a:srgbClr>
                </a:outerShdw>
              </a:effectLst>
            </a:endParaRPr>
          </a:p>
          <a:p>
            <a:r>
              <a:rPr lang="en-US" sz="4400" b="1" dirty="0">
                <a:solidFill>
                  <a:srgbClr val="FF0000"/>
                </a:solidFill>
                <a:effectLst>
                  <a:outerShdw blurRad="38100" dist="38100" dir="2700000" algn="tl">
                    <a:srgbClr val="000000">
                      <a:alpha val="43137"/>
                    </a:srgbClr>
                  </a:outerShdw>
                </a:effectLst>
              </a:rPr>
              <a:t>Incomplete Service Project:</a:t>
            </a:r>
          </a:p>
          <a:p>
            <a:pPr marL="0" indent="0">
              <a:buNone/>
            </a:pPr>
            <a:r>
              <a:rPr lang="en-US" sz="1800" dirty="0"/>
              <a:t>	</a:t>
            </a:r>
            <a:endParaRPr lang="en-US" sz="1200" dirty="0"/>
          </a:p>
          <a:p>
            <a:pPr marL="0" indent="0">
              <a:buNone/>
            </a:pPr>
            <a:r>
              <a:rPr lang="en-US" sz="3600" dirty="0"/>
              <a:t>If teams have not been able to complete a service project before the competition, the WCC Activity Director may approve a presentation on a service project planned to take place after the cadet competition. There will be a reduction in points on some scoring categories due to non-completed project. </a:t>
            </a:r>
            <a:r>
              <a:rPr lang="en-US" sz="3200" dirty="0"/>
              <a:t> </a:t>
            </a:r>
          </a:p>
        </p:txBody>
      </p:sp>
    </p:spTree>
    <p:extLst>
      <p:ext uri="{BB962C8B-B14F-4D97-AF65-F5344CB8AC3E}">
        <p14:creationId xmlns:p14="http://schemas.microsoft.com/office/powerpoint/2010/main" val="36352094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65400" y="783459"/>
            <a:ext cx="11509325" cy="5032511"/>
          </a:xfrm>
        </p:spPr>
        <p:txBody>
          <a:bodyPr>
            <a:normAutofit/>
          </a:bodyPr>
          <a:lstStyle/>
          <a:p>
            <a:pPr algn="l"/>
            <a:r>
              <a:rPr lang="en-US" sz="4400" b="1" dirty="0">
                <a:solidFill>
                  <a:srgbClr val="FF0000"/>
                </a:solidFill>
              </a:rPr>
              <a:t>Objective:</a:t>
            </a:r>
            <a:r>
              <a:rPr lang="en-US" sz="4400" dirty="0"/>
              <a:t> This event requires teams to hit the books prior to competition. Cadets will show their knowledge of aerospace &amp; leadership. </a:t>
            </a:r>
          </a:p>
          <a:p>
            <a:pPr algn="l"/>
            <a:endParaRPr lang="en-US" sz="1050" dirty="0"/>
          </a:p>
          <a:p>
            <a:pPr algn="l"/>
            <a:r>
              <a:rPr lang="en-US" sz="4400" dirty="0"/>
              <a:t> The quiz is a </a:t>
            </a:r>
            <a:r>
              <a:rPr lang="en-US" sz="4400" dirty="0" err="1"/>
              <a:t>Kahoot</a:t>
            </a:r>
            <a:r>
              <a:rPr lang="en-US" sz="4400" dirty="0"/>
              <a:t>! event where you will pit your team’s knowledge against all other teams.</a:t>
            </a:r>
          </a:p>
        </p:txBody>
      </p:sp>
      <p:sp>
        <p:nvSpPr>
          <p:cNvPr id="5" name="Title 1"/>
          <p:cNvSpPr txBox="1">
            <a:spLocks/>
          </p:cNvSpPr>
          <p:nvPr/>
        </p:nvSpPr>
        <p:spPr>
          <a:xfrm>
            <a:off x="565400" y="716206"/>
            <a:ext cx="11020313" cy="1897541"/>
          </a:xfrm>
          <a:prstGeom prst="rect">
            <a:avLst/>
          </a:prstGeom>
        </p:spPr>
        <p:txBody>
          <a:bodyPr vert="horz" wrap="none" lIns="91440" tIns="45720" rIns="91440" bIns="45720" rtlCol="0" anchor="t">
            <a:normAutofit fontScale="97500"/>
          </a:bodyPr>
          <a:lstStyle>
            <a:lvl1pPr algn="r" defTabSz="914400" rtl="0"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pPr algn="ctr"/>
            <a:r>
              <a:rPr lang="en-US" sz="6000" b="1" dirty="0">
                <a:solidFill>
                  <a:srgbClr val="00B0F0"/>
                </a:solidFill>
                <a:effectLst>
                  <a:outerShdw blurRad="38100" dist="38100" dir="2700000" algn="tl">
                    <a:srgbClr val="000000">
                      <a:alpha val="43137"/>
                    </a:srgbClr>
                  </a:outerShdw>
                </a:effectLst>
                <a:latin typeface="Algerian" panose="04020705040A02060702" pitchFamily="82" charset="0"/>
              </a:rPr>
              <a:t>Jeopardy or Knowledge Quiz</a:t>
            </a:r>
          </a:p>
        </p:txBody>
      </p:sp>
    </p:spTree>
    <p:extLst>
      <p:ext uri="{BB962C8B-B14F-4D97-AF65-F5344CB8AC3E}">
        <p14:creationId xmlns:p14="http://schemas.microsoft.com/office/powerpoint/2010/main" val="1115640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32" y="244956"/>
            <a:ext cx="11922711" cy="1325563"/>
          </a:xfrm>
        </p:spPr>
        <p:txBody>
          <a:bodyPr>
            <a:noAutofit/>
          </a:bodyPr>
          <a:lstStyle/>
          <a:p>
            <a:pPr algn="ctr"/>
            <a:r>
              <a:rPr lang="en-US" sz="6000" dirty="0">
                <a:solidFill>
                  <a:srgbClr val="00B0F0"/>
                </a:solidFill>
                <a:latin typeface="Algerian" panose="04020705040A02060702" pitchFamily="82" charset="0"/>
              </a:rPr>
              <a:t>Combination &amp; 2nd Teams</a:t>
            </a:r>
          </a:p>
        </p:txBody>
      </p:sp>
      <p:sp>
        <p:nvSpPr>
          <p:cNvPr id="3" name="Content Placeholder 2"/>
          <p:cNvSpPr>
            <a:spLocks noGrp="1"/>
          </p:cNvSpPr>
          <p:nvPr>
            <p:ph idx="1"/>
          </p:nvPr>
        </p:nvSpPr>
        <p:spPr>
          <a:xfrm>
            <a:off x="207672" y="1570519"/>
            <a:ext cx="11984328" cy="4877547"/>
          </a:xfrm>
        </p:spPr>
        <p:txBody>
          <a:bodyPr>
            <a:noAutofit/>
          </a:bodyPr>
          <a:lstStyle/>
          <a:p>
            <a:pPr marL="0">
              <a:lnSpc>
                <a:spcPct val="150000"/>
              </a:lnSpc>
              <a:spcBef>
                <a:spcPts val="0"/>
              </a:spcBef>
              <a:spcAft>
                <a:spcPts val="600"/>
              </a:spcAft>
            </a:pPr>
            <a:r>
              <a:rPr lang="en-US" sz="3200" dirty="0"/>
              <a:t>Combination teams can be from no more than two squadrons </a:t>
            </a:r>
          </a:p>
          <a:p>
            <a:pPr marL="0" indent="0">
              <a:lnSpc>
                <a:spcPct val="150000"/>
              </a:lnSpc>
              <a:spcBef>
                <a:spcPts val="0"/>
              </a:spcBef>
              <a:spcAft>
                <a:spcPts val="600"/>
              </a:spcAft>
              <a:buNone/>
            </a:pPr>
            <a:endParaRPr lang="en-US" sz="1200" dirty="0"/>
          </a:p>
          <a:p>
            <a:pPr marL="0">
              <a:lnSpc>
                <a:spcPct val="150000"/>
              </a:lnSpc>
              <a:spcBef>
                <a:spcPts val="0"/>
              </a:spcBef>
            </a:pPr>
            <a:r>
              <a:rPr lang="en-US" sz="3200" dirty="0"/>
              <a:t>Combination teams and second teams must be 6 person teams </a:t>
            </a:r>
          </a:p>
          <a:p>
            <a:pPr marL="0" indent="0">
              <a:lnSpc>
                <a:spcPct val="100000"/>
              </a:lnSpc>
              <a:spcBef>
                <a:spcPts val="0"/>
              </a:spcBef>
              <a:buNone/>
            </a:pPr>
            <a:r>
              <a:rPr lang="en-US" sz="3200" dirty="0"/>
              <a:t>    </a:t>
            </a:r>
            <a:r>
              <a:rPr lang="en-US" sz="2400" dirty="0"/>
              <a:t>“</a:t>
            </a:r>
            <a:r>
              <a:rPr lang="en-US" sz="2400" b="1" i="1" u="sng" dirty="0">
                <a:effectLst>
                  <a:outerShdw blurRad="38100" dist="38100" dir="2700000" algn="tl">
                    <a:srgbClr val="000000">
                      <a:alpha val="43137"/>
                    </a:srgbClr>
                  </a:outerShdw>
                </a:effectLst>
              </a:rPr>
              <a:t>no ghosts on roster</a:t>
            </a:r>
            <a:r>
              <a:rPr lang="en-US" sz="2400" dirty="0"/>
              <a:t>” </a:t>
            </a:r>
            <a:r>
              <a:rPr lang="en-US" sz="1850" b="1" dirty="0"/>
              <a:t>(emergency ghost for Combo/2</a:t>
            </a:r>
            <a:r>
              <a:rPr lang="en-US" sz="1850" b="1" baseline="30000" dirty="0"/>
              <a:t>nd</a:t>
            </a:r>
            <a:r>
              <a:rPr lang="en-US" sz="1850" b="1" dirty="0"/>
              <a:t> teams cadets will be judged on a case-by-case basis)</a:t>
            </a:r>
          </a:p>
          <a:p>
            <a:pPr marL="0" indent="0">
              <a:lnSpc>
                <a:spcPct val="100000"/>
              </a:lnSpc>
              <a:spcBef>
                <a:spcPts val="0"/>
              </a:spcBef>
              <a:buNone/>
            </a:pPr>
            <a:endParaRPr lang="en-US" sz="2000" b="1" dirty="0"/>
          </a:p>
          <a:p>
            <a:pPr marL="0">
              <a:lnSpc>
                <a:spcPct val="100000"/>
              </a:lnSpc>
              <a:spcBef>
                <a:spcPts val="2400"/>
              </a:spcBef>
            </a:pPr>
            <a:r>
              <a:rPr lang="en-US" sz="3200" dirty="0"/>
              <a:t>Combo teams must do drill events in-person with each other  &amp;   everyone must participate in at least one </a:t>
            </a:r>
            <a:r>
              <a:rPr lang="en-US" sz="3200" dirty="0">
                <a:latin typeface="Arial Narrow" panose="020B0606020202030204" pitchFamily="34" charset="0"/>
              </a:rPr>
              <a:t>4-</a:t>
            </a:r>
            <a:r>
              <a:rPr lang="en-US" sz="3200" dirty="0"/>
              <a:t>person drill event</a:t>
            </a:r>
          </a:p>
          <a:p>
            <a:pPr marL="0" indent="0">
              <a:lnSpc>
                <a:spcPct val="100000"/>
              </a:lnSpc>
              <a:spcBef>
                <a:spcPts val="600"/>
              </a:spcBef>
              <a:buNone/>
            </a:pPr>
            <a:r>
              <a:rPr lang="en-US" b="1" dirty="0">
                <a:effectLst>
                  <a:outerShdw blurRad="38100" dist="38100" dir="2700000" algn="tl">
                    <a:srgbClr val="000000">
                      <a:alpha val="43137"/>
                    </a:srgbClr>
                  </a:outerShdw>
                </a:effectLst>
              </a:rPr>
              <a:t>                   (“Standard Colors Drill” or  “Indoor Posting”)</a:t>
            </a:r>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208623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487" y="365125"/>
            <a:ext cx="11020313" cy="1897541"/>
          </a:xfrm>
        </p:spPr>
        <p:txBody>
          <a:bodyPr>
            <a:noAutofit/>
          </a:bodyPr>
          <a:lstStyle/>
          <a:p>
            <a:pPr algn="ctr"/>
            <a:r>
              <a:rPr lang="en-US" sz="6600" b="1" dirty="0">
                <a:solidFill>
                  <a:srgbClr val="00B0F0"/>
                </a:solidFill>
                <a:effectLst>
                  <a:outerShdw blurRad="38100" dist="38100" dir="2700000" algn="tl">
                    <a:srgbClr val="000000">
                      <a:alpha val="43137"/>
                    </a:srgbClr>
                  </a:outerShdw>
                </a:effectLst>
                <a:latin typeface="Algerian" panose="04020705040A02060702" pitchFamily="82" charset="0"/>
              </a:rPr>
              <a:t>Jeopardy or Knowledge Quiz</a:t>
            </a:r>
          </a:p>
        </p:txBody>
      </p:sp>
      <p:pic>
        <p:nvPicPr>
          <p:cNvPr id="1026" name="Picture 2" descr="913F75BC-BA3F-41EA-81C8-F99FD231EAF2.jpeg"/>
          <p:cNvPicPr>
            <a:picLocks noChangeAspect="1" noChangeArrowheads="1"/>
          </p:cNvPicPr>
          <p:nvPr/>
        </p:nvPicPr>
        <p:blipFill rotWithShape="1">
          <a:blip r:embed="rId2">
            <a:extLst>
              <a:ext uri="{28A0092B-C50C-407E-A947-70E740481C1C}">
                <a14:useLocalDpi xmlns:a14="http://schemas.microsoft.com/office/drawing/2010/main" val="0"/>
              </a:ext>
            </a:extLst>
          </a:blip>
          <a:srcRect l="10194" b="6480"/>
          <a:stretch/>
        </p:blipFill>
        <p:spPr bwMode="auto">
          <a:xfrm>
            <a:off x="610366" y="2608984"/>
            <a:ext cx="5141422" cy="356797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Lst>
          </a:blip>
          <a:srcRect l="7627" r="8752"/>
          <a:stretch/>
        </p:blipFill>
        <p:spPr>
          <a:xfrm>
            <a:off x="6081203" y="2624273"/>
            <a:ext cx="5301787" cy="3552690"/>
          </a:xfrm>
          <a:prstGeom prst="rect">
            <a:avLst/>
          </a:prstGeom>
        </p:spPr>
      </p:pic>
    </p:spTree>
    <p:extLst>
      <p:ext uri="{BB962C8B-B14F-4D97-AF65-F5344CB8AC3E}">
        <p14:creationId xmlns:p14="http://schemas.microsoft.com/office/powerpoint/2010/main" val="16472080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9902" y="1456887"/>
            <a:ext cx="11392909" cy="5139221"/>
          </a:xfrm>
        </p:spPr>
        <p:txBody>
          <a:bodyPr>
            <a:normAutofit lnSpcReduction="10000"/>
          </a:bodyPr>
          <a:lstStyle/>
          <a:p>
            <a:pPr marL="0" indent="0">
              <a:buNone/>
            </a:pPr>
            <a:endParaRPr lang="en-US" sz="3200" dirty="0"/>
          </a:p>
          <a:p>
            <a:pPr marL="0" indent="0">
              <a:buNone/>
            </a:pPr>
            <a:r>
              <a:rPr lang="en-US" sz="3200" dirty="0" err="1"/>
              <a:t>Kahoot’s</a:t>
            </a:r>
            <a:r>
              <a:rPr lang="en-US" sz="3200" dirty="0"/>
              <a:t> assignment link will be given to the team and they will be FaceTime/web video judged during the quiz.  </a:t>
            </a:r>
          </a:p>
          <a:p>
            <a:pPr marL="0" indent="0">
              <a:buNone/>
            </a:pPr>
            <a:endParaRPr lang="en-US" sz="1200" dirty="0"/>
          </a:p>
          <a:p>
            <a:pPr marL="0" indent="0">
              <a:buNone/>
            </a:pPr>
            <a:r>
              <a:rPr lang="en-US" sz="3200" dirty="0"/>
              <a:t>All questions will be  answered in a team cycle. For example, a cadet cannot attempt to answer a second question until all cadets on the team have attempted to answer one question.</a:t>
            </a:r>
          </a:p>
          <a:p>
            <a:pPr marL="0" indent="0">
              <a:buNone/>
            </a:pPr>
            <a:r>
              <a:rPr lang="en-US" sz="1200" dirty="0"/>
              <a:t> </a:t>
            </a:r>
          </a:p>
          <a:p>
            <a:pPr marL="0" indent="0">
              <a:buNone/>
            </a:pPr>
            <a:r>
              <a:rPr lang="en-US" sz="3200" dirty="0"/>
              <a:t>Once the cycle has started, the sequence of cadets cannot be changed, passed or substituted. Each person must attempt to answer their own question without input from other team members. </a:t>
            </a:r>
            <a:endParaRPr lang="en-US" sz="3200" dirty="0">
              <a:solidFill>
                <a:srgbClr val="FFFF00"/>
              </a:solidFill>
            </a:endParaRPr>
          </a:p>
        </p:txBody>
      </p:sp>
      <p:sp>
        <p:nvSpPr>
          <p:cNvPr id="4" name="Title 1"/>
          <p:cNvSpPr>
            <a:spLocks noGrp="1"/>
          </p:cNvSpPr>
          <p:nvPr>
            <p:ph type="title"/>
          </p:nvPr>
        </p:nvSpPr>
        <p:spPr>
          <a:xfrm>
            <a:off x="-133165" y="365125"/>
            <a:ext cx="12171285" cy="1325563"/>
          </a:xfrm>
        </p:spPr>
        <p:txBody>
          <a:bodyPr>
            <a:normAutofit/>
          </a:bodyPr>
          <a:lstStyle/>
          <a:p>
            <a:pPr algn="ctr"/>
            <a:r>
              <a:rPr lang="en-US" b="1" dirty="0">
                <a:solidFill>
                  <a:srgbClr val="00B0F0"/>
                </a:solidFill>
                <a:effectLst>
                  <a:outerShdw blurRad="38100" dist="38100" dir="2700000" algn="tl">
                    <a:srgbClr val="000000">
                      <a:alpha val="43137"/>
                    </a:srgbClr>
                  </a:outerShdw>
                </a:effectLst>
                <a:latin typeface="Algerian" panose="04020705040A02060702" pitchFamily="82" charset="0"/>
              </a:rPr>
              <a:t>Jeopardy: </a:t>
            </a:r>
            <a:r>
              <a:rPr lang="en-US" dirty="0">
                <a:solidFill>
                  <a:srgbClr val="00B0F0"/>
                </a:solidFill>
                <a:latin typeface="Algerian" panose="04020705040A02060702" pitchFamily="82" charset="0"/>
              </a:rPr>
              <a:t>Methods &amp; Controls</a:t>
            </a:r>
            <a:endParaRPr lang="en-US" b="1" dirty="0">
              <a:solidFill>
                <a:srgbClr val="00B0F0"/>
              </a:solidFill>
              <a:effectLst>
                <a:outerShdw blurRad="38100" dist="38100" dir="2700000" algn="tl">
                  <a:srgbClr val="000000">
                    <a:alpha val="43137"/>
                  </a:srgbClr>
                </a:outerShdw>
              </a:effectLst>
              <a:latin typeface="Algerian" panose="04020705040A02060702" pitchFamily="82" charset="0"/>
            </a:endParaRPr>
          </a:p>
        </p:txBody>
      </p:sp>
    </p:spTree>
    <p:extLst>
      <p:ext uri="{BB962C8B-B14F-4D97-AF65-F5344CB8AC3E}">
        <p14:creationId xmlns:p14="http://schemas.microsoft.com/office/powerpoint/2010/main" val="34480549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lum contrast="20000"/>
          </a:blip>
          <a:srcRect b="83165"/>
          <a:stretch/>
        </p:blipFill>
        <p:spPr>
          <a:xfrm>
            <a:off x="1116190" y="845219"/>
            <a:ext cx="9259591" cy="1111597"/>
          </a:xfrm>
          <a:prstGeom prst="rect">
            <a:avLst/>
          </a:prstGeom>
        </p:spPr>
      </p:pic>
      <p:sp>
        <p:nvSpPr>
          <p:cNvPr id="5" name="TextBox 4">
            <a:extLst>
              <a:ext uri="{FF2B5EF4-FFF2-40B4-BE49-F238E27FC236}">
                <a16:creationId xmlns:a16="http://schemas.microsoft.com/office/drawing/2014/main" id="{8C8407FA-E9A6-7723-9E62-0BF2D9FC20FA}"/>
              </a:ext>
            </a:extLst>
          </p:cNvPr>
          <p:cNvSpPr txBox="1"/>
          <p:nvPr/>
        </p:nvSpPr>
        <p:spPr>
          <a:xfrm>
            <a:off x="1067422" y="2167128"/>
            <a:ext cx="9168773" cy="403187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Questions will be from:</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	- L2L Chapters 1-8</a:t>
            </a:r>
          </a:p>
          <a:p>
            <a:r>
              <a:rPr lang="en-US" sz="3200" dirty="0">
                <a:latin typeface="Arial" panose="020B0604020202020204" pitchFamily="34" charset="0"/>
                <a:cs typeface="Arial" panose="020B0604020202020204" pitchFamily="34" charset="0"/>
              </a:rPr>
              <a:t>	- Aerospace Modules 1-7</a:t>
            </a:r>
          </a:p>
          <a:p>
            <a:r>
              <a:rPr lang="en-US" sz="3200" dirty="0">
                <a:latin typeface="Arial" panose="020B0604020202020204" pitchFamily="34" charset="0"/>
                <a:cs typeface="Arial" panose="020B0604020202020204" pitchFamily="34" charset="0"/>
              </a:rPr>
              <a:t>	- New Cadet Guide </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Total of 30 Questions</a:t>
            </a:r>
          </a:p>
          <a:p>
            <a:r>
              <a:rPr lang="en-US" sz="3200" dirty="0">
                <a:latin typeface="Arial" panose="020B0604020202020204" pitchFamily="34" charset="0"/>
                <a:cs typeface="Arial" panose="020B0604020202020204" pitchFamily="34" charset="0"/>
              </a:rPr>
              <a:t>30 min to complete the quiz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19156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dirty="0">
                <a:solidFill>
                  <a:srgbClr val="00B0F0"/>
                </a:solidFill>
                <a:latin typeface="Algerian" panose="04020705040A02060702" pitchFamily="82" charset="0"/>
              </a:rPr>
              <a:t>Reporting in </a:t>
            </a:r>
          </a:p>
        </p:txBody>
      </p:sp>
      <p:sp>
        <p:nvSpPr>
          <p:cNvPr id="7" name="Content Placeholder 6"/>
          <p:cNvSpPr>
            <a:spLocks noGrp="1"/>
          </p:cNvSpPr>
          <p:nvPr>
            <p:ph sz="half" idx="1"/>
          </p:nvPr>
        </p:nvSpPr>
        <p:spPr>
          <a:xfrm>
            <a:off x="579215" y="1898211"/>
            <a:ext cx="6330632" cy="4719405"/>
          </a:xfrm>
        </p:spPr>
        <p:txBody>
          <a:bodyPr>
            <a:normAutofit/>
          </a:bodyPr>
          <a:lstStyle/>
          <a:p>
            <a:pPr marL="0" indent="0">
              <a:buNone/>
            </a:pPr>
            <a:r>
              <a:rPr lang="en-US" sz="3200" b="1" u="sng" dirty="0"/>
              <a:t>Report in as:</a:t>
            </a:r>
          </a:p>
          <a:p>
            <a:pPr marL="457200" lvl="1" indent="0">
              <a:buNone/>
            </a:pPr>
            <a:r>
              <a:rPr lang="en-US" b="1" dirty="0"/>
              <a:t>Cadet/Rank/Name/Squadron Number</a:t>
            </a:r>
          </a:p>
          <a:p>
            <a:pPr marL="457200" lvl="1" indent="0">
              <a:buNone/>
            </a:pPr>
            <a:r>
              <a:rPr lang="en-US" b="1" dirty="0"/>
              <a:t>C/SSgt./Smith/</a:t>
            </a:r>
            <a:r>
              <a:rPr lang="en-US" b="1" dirty="0">
                <a:latin typeface="Arial Narrow" panose="020B0606020202030204" pitchFamily="34" charset="0"/>
              </a:rPr>
              <a:t>081-</a:t>
            </a:r>
            <a:r>
              <a:rPr lang="en-US" b="1" dirty="0"/>
              <a:t> Reporting for:</a:t>
            </a:r>
          </a:p>
          <a:p>
            <a:pPr marL="457200" lvl="1" indent="0">
              <a:buNone/>
            </a:pPr>
            <a:endParaRPr lang="en-US" sz="1600" b="1" dirty="0"/>
          </a:p>
          <a:p>
            <a:pPr lvl="1">
              <a:buFontTx/>
              <a:buChar char="-"/>
            </a:pPr>
            <a:r>
              <a:rPr lang="en-US" b="1" dirty="0"/>
              <a:t>Indoor Posting </a:t>
            </a:r>
            <a:r>
              <a:rPr lang="en-US" b="1" dirty="0">
                <a:solidFill>
                  <a:srgbClr val="FFFF00"/>
                </a:solidFill>
              </a:rPr>
              <a:t>(In only)</a:t>
            </a:r>
          </a:p>
          <a:p>
            <a:pPr lvl="1">
              <a:buFontTx/>
              <a:buChar char="-"/>
            </a:pPr>
            <a:r>
              <a:rPr lang="en-US" b="1" dirty="0"/>
              <a:t>Uniform Prep (Build) </a:t>
            </a:r>
            <a:r>
              <a:rPr lang="en-US" b="1" dirty="0">
                <a:solidFill>
                  <a:srgbClr val="FF0000"/>
                </a:solidFill>
              </a:rPr>
              <a:t>(In &amp; out)</a:t>
            </a:r>
          </a:p>
          <a:p>
            <a:pPr lvl="1">
              <a:buFontTx/>
              <a:buChar char="-"/>
            </a:pPr>
            <a:r>
              <a:rPr lang="en-US" b="1" dirty="0"/>
              <a:t>Service Project Presentation </a:t>
            </a:r>
            <a:r>
              <a:rPr lang="en-US" b="1" dirty="0">
                <a:solidFill>
                  <a:srgbClr val="FF0000"/>
                </a:solidFill>
              </a:rPr>
              <a:t>(In &amp; out)</a:t>
            </a:r>
            <a:endParaRPr lang="en-US" b="1" dirty="0"/>
          </a:p>
          <a:p>
            <a:pPr lvl="1">
              <a:buFontTx/>
              <a:buChar char="-"/>
            </a:pPr>
            <a:endParaRPr lang="en-US" sz="1000" b="1" dirty="0"/>
          </a:p>
          <a:p>
            <a:pPr lvl="1">
              <a:buFontTx/>
              <a:buChar char="-"/>
            </a:pPr>
            <a:r>
              <a:rPr lang="en-US" b="1" i="1" u="sng" dirty="0">
                <a:effectLst>
                  <a:outerShdw blurRad="38100" dist="38100" dir="2700000" algn="tl">
                    <a:srgbClr val="000000">
                      <a:alpha val="43137"/>
                    </a:srgbClr>
                  </a:outerShdw>
                </a:effectLst>
              </a:rPr>
              <a:t>Report Not Scored</a:t>
            </a:r>
          </a:p>
          <a:p>
            <a:pPr lvl="2">
              <a:buFontTx/>
              <a:buChar char="-"/>
            </a:pPr>
            <a:r>
              <a:rPr lang="en-US" b="1" dirty="0"/>
              <a:t>Element Drill</a:t>
            </a:r>
          </a:p>
          <a:p>
            <a:pPr lvl="2">
              <a:buFontTx/>
              <a:buChar char="-"/>
            </a:pPr>
            <a:r>
              <a:rPr lang="en-US" b="1" dirty="0"/>
              <a:t>Standard Colors Drill</a:t>
            </a:r>
          </a:p>
          <a:p>
            <a:pPr marL="914400" lvl="2" indent="0">
              <a:buNone/>
            </a:pPr>
            <a:endParaRPr lang="en-US" b="1" dirty="0"/>
          </a:p>
          <a:p>
            <a:pPr lvl="1">
              <a:buFontTx/>
              <a:buChar char="-"/>
            </a:pPr>
            <a:endParaRPr lang="en-US" b="1" dirty="0"/>
          </a:p>
          <a:p>
            <a:pPr lvl="2">
              <a:buFontTx/>
              <a:buChar char="-"/>
            </a:pPr>
            <a:endParaRPr lang="en-US" b="1" dirty="0"/>
          </a:p>
        </p:txBody>
      </p:sp>
      <p:sp>
        <p:nvSpPr>
          <p:cNvPr id="8" name="Content Placeholder 7"/>
          <p:cNvSpPr>
            <a:spLocks noGrp="1"/>
          </p:cNvSpPr>
          <p:nvPr>
            <p:ph sz="half" idx="2"/>
          </p:nvPr>
        </p:nvSpPr>
        <p:spPr>
          <a:xfrm>
            <a:off x="7252308" y="1898211"/>
            <a:ext cx="5033960" cy="4351338"/>
          </a:xfrm>
        </p:spPr>
        <p:txBody>
          <a:bodyPr>
            <a:normAutofit/>
          </a:bodyPr>
          <a:lstStyle/>
          <a:p>
            <a:pPr marL="0" indent="0">
              <a:buNone/>
            </a:pPr>
            <a:r>
              <a:rPr lang="en-US" sz="3200" b="1" u="sng" dirty="0"/>
              <a:t>No need to report for:</a:t>
            </a:r>
          </a:p>
          <a:p>
            <a:pPr marL="0" indent="0">
              <a:buNone/>
            </a:pPr>
            <a:r>
              <a:rPr lang="en-US" sz="2400" b="1" dirty="0"/>
              <a:t> - Team Leadership Problem</a:t>
            </a:r>
          </a:p>
          <a:p>
            <a:pPr marL="0" indent="0">
              <a:buNone/>
            </a:pPr>
            <a:r>
              <a:rPr lang="en-US" sz="2400" b="1" dirty="0"/>
              <a:t> - Physical Fitness Test</a:t>
            </a:r>
          </a:p>
          <a:p>
            <a:pPr marL="0" indent="0">
              <a:buNone/>
            </a:pPr>
            <a:r>
              <a:rPr lang="en-US" sz="2400" b="1" dirty="0"/>
              <a:t> - Panel Quiz/Trivia</a:t>
            </a:r>
          </a:p>
          <a:p>
            <a:pPr marL="0" indent="0">
              <a:buNone/>
            </a:pPr>
            <a:r>
              <a:rPr lang="en-US" sz="2400" b="1" dirty="0"/>
              <a:t>- Written Exam</a:t>
            </a:r>
          </a:p>
          <a:p>
            <a:pPr marL="457200" lvl="1" indent="0">
              <a:buNone/>
            </a:pPr>
            <a:r>
              <a:rPr lang="en-US" b="1" dirty="0"/>
              <a:t> </a:t>
            </a:r>
          </a:p>
          <a:p>
            <a:pPr marL="457200" lvl="1" indent="0">
              <a:buNone/>
            </a:pPr>
            <a:endParaRPr lang="en-US" dirty="0"/>
          </a:p>
        </p:txBody>
      </p:sp>
    </p:spTree>
    <p:extLst>
      <p:ext uri="{BB962C8B-B14F-4D97-AF65-F5344CB8AC3E}">
        <p14:creationId xmlns:p14="http://schemas.microsoft.com/office/powerpoint/2010/main" val="18224707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6249" y="1728141"/>
            <a:ext cx="10830757" cy="3077766"/>
          </a:xfrm>
          <a:prstGeom prst="rect">
            <a:avLst/>
          </a:prstGeom>
          <a:noFill/>
        </p:spPr>
        <p:txBody>
          <a:bodyPr wrap="square" rtlCol="0">
            <a:spAutoFit/>
          </a:bodyPr>
          <a:lstStyle/>
          <a:p>
            <a:pPr algn="ctr"/>
            <a:r>
              <a:rPr lang="en-US" sz="9600" b="1" dirty="0">
                <a:solidFill>
                  <a:srgbClr val="00B0F0"/>
                </a:solidFill>
                <a:effectLst>
                  <a:outerShdw blurRad="38100" dist="38100" dir="2700000" algn="tl">
                    <a:srgbClr val="000000">
                      <a:alpha val="43137"/>
                    </a:srgbClr>
                  </a:outerShdw>
                </a:effectLst>
                <a:latin typeface="Algerian" panose="04020705040A02060702" pitchFamily="82" charset="0"/>
              </a:rPr>
              <a:t>How Do you Win?</a:t>
            </a:r>
          </a:p>
          <a:p>
            <a:pPr algn="ctr"/>
            <a:endParaRPr lang="en-US" sz="3200" dirty="0">
              <a:solidFill>
                <a:srgbClr val="00B0F0"/>
              </a:solidFill>
              <a:latin typeface="Algerian" panose="04020705040A02060702" pitchFamily="82" charset="0"/>
            </a:endParaRPr>
          </a:p>
          <a:p>
            <a:pPr algn="ctr"/>
            <a:r>
              <a:rPr lang="en-US" sz="6600" dirty="0">
                <a:solidFill>
                  <a:srgbClr val="00B0F0"/>
                </a:solidFill>
                <a:latin typeface="Algerian" panose="04020705040A02060702" pitchFamily="82" charset="0"/>
              </a:rPr>
              <a:t>Score &amp; Score Cards </a:t>
            </a:r>
          </a:p>
        </p:txBody>
      </p:sp>
    </p:spTree>
    <p:extLst>
      <p:ext uri="{BB962C8B-B14F-4D97-AF65-F5344CB8AC3E}">
        <p14:creationId xmlns:p14="http://schemas.microsoft.com/office/powerpoint/2010/main" val="22434594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25374"/>
          <a:stretch/>
        </p:blipFill>
        <p:spPr>
          <a:xfrm>
            <a:off x="5058229" y="53093"/>
            <a:ext cx="7133771" cy="6743243"/>
          </a:xfrm>
          <a:prstGeom prst="rect">
            <a:avLst/>
          </a:prstGeom>
        </p:spPr>
      </p:pic>
      <p:pic>
        <p:nvPicPr>
          <p:cNvPr id="4" name="Picture 3"/>
          <p:cNvPicPr>
            <a:picLocks noChangeAspect="1"/>
          </p:cNvPicPr>
          <p:nvPr/>
        </p:nvPicPr>
        <p:blipFill>
          <a:blip r:embed="rId3"/>
          <a:stretch>
            <a:fillRect/>
          </a:stretch>
        </p:blipFill>
        <p:spPr>
          <a:xfrm>
            <a:off x="101828" y="0"/>
            <a:ext cx="4956401" cy="6849431"/>
          </a:xfrm>
          <a:prstGeom prst="rect">
            <a:avLst/>
          </a:prstGeom>
        </p:spPr>
      </p:pic>
    </p:spTree>
    <p:extLst>
      <p:ext uri="{BB962C8B-B14F-4D97-AF65-F5344CB8AC3E}">
        <p14:creationId xmlns:p14="http://schemas.microsoft.com/office/powerpoint/2010/main" val="32011463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545" y="205919"/>
            <a:ext cx="11982964" cy="6435097"/>
          </a:xfrm>
          <a:prstGeom prst="rect">
            <a:avLst/>
          </a:prstGeom>
        </p:spPr>
      </p:pic>
      <p:sp>
        <p:nvSpPr>
          <p:cNvPr id="3" name="TextBox 2"/>
          <p:cNvSpPr txBox="1"/>
          <p:nvPr/>
        </p:nvSpPr>
        <p:spPr>
          <a:xfrm>
            <a:off x="99545" y="4661048"/>
            <a:ext cx="11844216" cy="276999"/>
          </a:xfrm>
          <a:prstGeom prst="rect">
            <a:avLst/>
          </a:prstGeom>
          <a:noFill/>
        </p:spPr>
        <p:txBody>
          <a:bodyPr wrap="square" rtlCol="0">
            <a:spAutoFit/>
          </a:bodyPr>
          <a:lstStyle/>
          <a:p>
            <a:r>
              <a:rPr lang="en-US" sz="1200" dirty="0">
                <a:solidFill>
                  <a:srgbClr val="FF0000"/>
                </a:solidFill>
                <a:latin typeface="Arial Narrow" panose="020B0606020202030204" pitchFamily="34" charset="0"/>
              </a:rPr>
              <a:t>Max possible Score  300     [3x]     300    [3x]     270    270    [3x]              600x2 150    [3x]                420    [C/ 6]  1190    [2x]    280    [3x]    </a:t>
            </a:r>
          </a:p>
        </p:txBody>
      </p:sp>
    </p:spTree>
    <p:extLst>
      <p:ext uri="{BB962C8B-B14F-4D97-AF65-F5344CB8AC3E}">
        <p14:creationId xmlns:p14="http://schemas.microsoft.com/office/powerpoint/2010/main" val="10757224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739725" y="178935"/>
            <a:ext cx="10515600" cy="1325563"/>
          </a:xfrm>
          <a:prstGeom prst="rect">
            <a:avLst/>
          </a:prstGeom>
        </p:spPr>
        <p:txBody>
          <a:bodyPr>
            <a:no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6600" dirty="0">
                <a:solidFill>
                  <a:srgbClr val="00B0F0"/>
                </a:solidFill>
                <a:latin typeface="Algerian" panose="04020705040A02060702" pitchFamily="82" charset="0"/>
              </a:rPr>
              <a:t>Challenge FORM </a:t>
            </a:r>
          </a:p>
        </p:txBody>
      </p:sp>
      <p:pic>
        <p:nvPicPr>
          <p:cNvPr id="5" name="Picture 4"/>
          <p:cNvPicPr>
            <a:picLocks noChangeAspect="1"/>
          </p:cNvPicPr>
          <p:nvPr/>
        </p:nvPicPr>
        <p:blipFill>
          <a:blip r:embed="rId2"/>
          <a:stretch>
            <a:fillRect/>
          </a:stretch>
        </p:blipFill>
        <p:spPr>
          <a:xfrm>
            <a:off x="134922" y="1288004"/>
            <a:ext cx="3851248" cy="4766567"/>
          </a:xfrm>
          <a:prstGeom prst="rect">
            <a:avLst/>
          </a:prstGeom>
        </p:spPr>
      </p:pic>
      <p:pic>
        <p:nvPicPr>
          <p:cNvPr id="6" name="Picture 5"/>
          <p:cNvPicPr>
            <a:picLocks noChangeAspect="1"/>
          </p:cNvPicPr>
          <p:nvPr/>
        </p:nvPicPr>
        <p:blipFill>
          <a:blip r:embed="rId3"/>
          <a:stretch>
            <a:fillRect/>
          </a:stretch>
        </p:blipFill>
        <p:spPr>
          <a:xfrm>
            <a:off x="4064068" y="2329786"/>
            <a:ext cx="8007632" cy="4358937"/>
          </a:xfrm>
          <a:prstGeom prst="rect">
            <a:avLst/>
          </a:prstGeom>
        </p:spPr>
      </p:pic>
      <p:sp>
        <p:nvSpPr>
          <p:cNvPr id="7" name="TextBox 6"/>
          <p:cNvSpPr txBox="1"/>
          <p:nvPr/>
        </p:nvSpPr>
        <p:spPr>
          <a:xfrm>
            <a:off x="9392574" y="6350169"/>
            <a:ext cx="2061270"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CAPP  60-75 page 7</a:t>
            </a:r>
          </a:p>
        </p:txBody>
      </p:sp>
      <p:sp>
        <p:nvSpPr>
          <p:cNvPr id="10" name="Rectangle 9"/>
          <p:cNvSpPr/>
          <p:nvPr/>
        </p:nvSpPr>
        <p:spPr>
          <a:xfrm>
            <a:off x="4064068" y="1288004"/>
            <a:ext cx="8007632" cy="9580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rPr>
              <a:t>All Challenge form’s must be turned into the Cadet Competition Cadet Commander with-in two hours of the time you received the copy of the judging sheet.  </a:t>
            </a:r>
          </a:p>
        </p:txBody>
      </p:sp>
      <p:sp>
        <p:nvSpPr>
          <p:cNvPr id="11" name="Rectangle 10"/>
          <p:cNvSpPr/>
          <p:nvPr/>
        </p:nvSpPr>
        <p:spPr>
          <a:xfrm>
            <a:off x="5566299" y="4944863"/>
            <a:ext cx="1526959" cy="2308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latin typeface="Cambria" panose="02040503050406030204" pitchFamily="18" charset="0"/>
                <a:ea typeface="Cambria" panose="02040503050406030204" pitchFamily="18" charset="0"/>
              </a:rPr>
              <a:t>Competition Director</a:t>
            </a:r>
          </a:p>
        </p:txBody>
      </p:sp>
      <p:sp>
        <p:nvSpPr>
          <p:cNvPr id="12" name="Rectangle 11"/>
          <p:cNvSpPr/>
          <p:nvPr/>
        </p:nvSpPr>
        <p:spPr>
          <a:xfrm>
            <a:off x="6791417" y="4376088"/>
            <a:ext cx="1464817" cy="17815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latin typeface="Cambria" panose="02040503050406030204" pitchFamily="18" charset="0"/>
                <a:ea typeface="Cambria" panose="02040503050406030204" pitchFamily="18" charset="0"/>
              </a:rPr>
              <a:t>Competition Director</a:t>
            </a:r>
          </a:p>
        </p:txBody>
      </p:sp>
      <p:sp>
        <p:nvSpPr>
          <p:cNvPr id="13" name="Rectangle 12"/>
          <p:cNvSpPr/>
          <p:nvPr/>
        </p:nvSpPr>
        <p:spPr>
          <a:xfrm>
            <a:off x="5236872" y="6350169"/>
            <a:ext cx="1491449" cy="2059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Cambria" panose="02040503050406030204" pitchFamily="18" charset="0"/>
                <a:ea typeface="Cambria" panose="02040503050406030204" pitchFamily="18" charset="0"/>
              </a:rPr>
              <a:t>Competition Director’s</a:t>
            </a:r>
          </a:p>
        </p:txBody>
      </p:sp>
    </p:spTree>
    <p:extLst>
      <p:ext uri="{BB962C8B-B14F-4D97-AF65-F5344CB8AC3E}">
        <p14:creationId xmlns:p14="http://schemas.microsoft.com/office/powerpoint/2010/main" val="11157928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61477" y="2186782"/>
            <a:ext cx="9227925" cy="1926772"/>
          </a:xfrm>
          <a:prstGeom prst="rect">
            <a:avLst/>
          </a:prstGeom>
        </p:spPr>
      </p:pic>
      <p:sp>
        <p:nvSpPr>
          <p:cNvPr id="3" name="Title 1"/>
          <p:cNvSpPr txBox="1">
            <a:spLocks/>
          </p:cNvSpPr>
          <p:nvPr/>
        </p:nvSpPr>
        <p:spPr>
          <a:xfrm>
            <a:off x="739725" y="178935"/>
            <a:ext cx="10515600" cy="1325563"/>
          </a:xfrm>
          <a:prstGeom prst="rect">
            <a:avLst/>
          </a:prstGeom>
        </p:spPr>
        <p:txBody>
          <a:bodyPr>
            <a:no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6600" dirty="0">
                <a:solidFill>
                  <a:srgbClr val="00B0F0"/>
                </a:solidFill>
                <a:latin typeface="Algerian" panose="04020705040A02060702" pitchFamily="82" charset="0"/>
              </a:rPr>
              <a:t>Sportsmanship Modification </a:t>
            </a:r>
          </a:p>
        </p:txBody>
      </p:sp>
      <p:pic>
        <p:nvPicPr>
          <p:cNvPr id="4" name="Picture 3"/>
          <p:cNvPicPr>
            <a:picLocks noChangeAspect="1"/>
          </p:cNvPicPr>
          <p:nvPr/>
        </p:nvPicPr>
        <p:blipFill>
          <a:blip r:embed="rId3">
            <a:lum contrast="20000"/>
          </a:blip>
          <a:stretch>
            <a:fillRect/>
          </a:stretch>
        </p:blipFill>
        <p:spPr>
          <a:xfrm>
            <a:off x="1361468" y="4113554"/>
            <a:ext cx="9227925" cy="2642248"/>
          </a:xfrm>
          <a:prstGeom prst="rect">
            <a:avLst/>
          </a:prstGeom>
        </p:spPr>
      </p:pic>
    </p:spTree>
    <p:extLst>
      <p:ext uri="{BB962C8B-B14F-4D97-AF65-F5344CB8AC3E}">
        <p14:creationId xmlns:p14="http://schemas.microsoft.com/office/powerpoint/2010/main" val="41543667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133" y="224448"/>
            <a:ext cx="10515600" cy="1325563"/>
          </a:xfrm>
        </p:spPr>
        <p:txBody>
          <a:bodyPr/>
          <a:lstStyle/>
          <a:p>
            <a:pPr algn="ctr"/>
            <a:r>
              <a:rPr lang="en-US" dirty="0">
                <a:solidFill>
                  <a:srgbClr val="00B0F0"/>
                </a:solidFill>
                <a:latin typeface="Algerian" panose="04020705040A02060702" pitchFamily="82" charset="0"/>
              </a:rPr>
              <a:t>Seniors Members Roles </a:t>
            </a:r>
          </a:p>
        </p:txBody>
      </p:sp>
      <p:sp>
        <p:nvSpPr>
          <p:cNvPr id="3" name="Content Placeholder 2"/>
          <p:cNvSpPr>
            <a:spLocks noGrp="1"/>
          </p:cNvSpPr>
          <p:nvPr>
            <p:ph idx="1"/>
          </p:nvPr>
        </p:nvSpPr>
        <p:spPr>
          <a:xfrm>
            <a:off x="547105" y="1550011"/>
            <a:ext cx="11069655" cy="5040703"/>
          </a:xfrm>
        </p:spPr>
        <p:txBody>
          <a:bodyPr>
            <a:normAutofit fontScale="85000" lnSpcReduction="20000"/>
          </a:bodyPr>
          <a:lstStyle/>
          <a:p>
            <a:r>
              <a:rPr lang="en-US" sz="3000" b="1" dirty="0"/>
              <a:t>Each Team will have </a:t>
            </a:r>
            <a:r>
              <a:rPr lang="en-US" sz="3000" b="1" u="sng" dirty="0"/>
              <a:t>Two Senior Member (SM) Escorts, </a:t>
            </a:r>
            <a:r>
              <a:rPr lang="en-US" sz="3000" b="1" dirty="0"/>
              <a:t>one of whom should have a valid CAP Driver’s License as indicated in eServices (pls check yours)</a:t>
            </a:r>
          </a:p>
          <a:p>
            <a:pPr marL="0" indent="0">
              <a:buNone/>
            </a:pPr>
            <a:endParaRPr lang="en-US" sz="3000" b="1" dirty="0"/>
          </a:p>
          <a:p>
            <a:r>
              <a:rPr lang="en-US" sz="3000" b="1" dirty="0"/>
              <a:t>SM escorts may help before but not during the competition. Senior voices must not be heard during the competition. </a:t>
            </a:r>
          </a:p>
          <a:p>
            <a:endParaRPr lang="en-US" sz="1100" b="1" dirty="0"/>
          </a:p>
          <a:p>
            <a:r>
              <a:rPr lang="en-US" sz="3000" b="1" dirty="0"/>
              <a:t>SM escorts may ask questions before or after but not during the competition. </a:t>
            </a:r>
          </a:p>
          <a:p>
            <a:endParaRPr lang="en-US" sz="1000" b="1" dirty="0"/>
          </a:p>
          <a:p>
            <a:r>
              <a:rPr lang="en-US" sz="3000" b="1" dirty="0"/>
              <a:t>All discussions and questions will be with/by the Cadet Team Leader</a:t>
            </a:r>
          </a:p>
          <a:p>
            <a:pPr marL="0" indent="0">
              <a:buNone/>
            </a:pPr>
            <a:endParaRPr lang="en-US" sz="1100" b="1" dirty="0"/>
          </a:p>
          <a:p>
            <a:r>
              <a:rPr lang="en-US" sz="3000" b="1" dirty="0"/>
              <a:t>Judges will announce the start and stop of the Virtual Competition environment. </a:t>
            </a:r>
          </a:p>
          <a:p>
            <a:pPr marL="0" indent="0">
              <a:buNone/>
            </a:pPr>
            <a:endParaRPr lang="en-US" sz="1100" b="1" dirty="0"/>
          </a:p>
          <a:p>
            <a:r>
              <a:rPr lang="en-US" sz="3000" b="1" dirty="0"/>
              <a:t>A Penalty will be awarded for each time non-cadet voices are heard. </a:t>
            </a:r>
          </a:p>
        </p:txBody>
      </p:sp>
    </p:spTree>
    <p:extLst>
      <p:ext uri="{BB962C8B-B14F-4D97-AF65-F5344CB8AC3E}">
        <p14:creationId xmlns:p14="http://schemas.microsoft.com/office/powerpoint/2010/main" val="3512159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381" y="264294"/>
            <a:ext cx="10515600" cy="1325563"/>
          </a:xfrm>
        </p:spPr>
        <p:txBody>
          <a:bodyPr>
            <a:normAutofit/>
          </a:bodyPr>
          <a:lstStyle/>
          <a:p>
            <a:pPr algn="ctr"/>
            <a:r>
              <a:rPr lang="en-US" sz="8000" dirty="0">
                <a:solidFill>
                  <a:srgbClr val="00B0F0"/>
                </a:solidFill>
                <a:latin typeface="Algerian" panose="04020705040A02060702" pitchFamily="82" charset="0"/>
              </a:rPr>
              <a:t>Event Overview </a:t>
            </a:r>
          </a:p>
        </p:txBody>
      </p:sp>
      <p:sp>
        <p:nvSpPr>
          <p:cNvPr id="3" name="Content Placeholder 2"/>
          <p:cNvSpPr>
            <a:spLocks noGrp="1"/>
          </p:cNvSpPr>
          <p:nvPr>
            <p:ph idx="1"/>
          </p:nvPr>
        </p:nvSpPr>
        <p:spPr>
          <a:xfrm>
            <a:off x="426023" y="1796527"/>
            <a:ext cx="8245537" cy="5061473"/>
          </a:xfrm>
        </p:spPr>
        <p:txBody>
          <a:bodyPr>
            <a:normAutofit fontScale="92500" lnSpcReduction="10000"/>
          </a:bodyPr>
          <a:lstStyle/>
          <a:p>
            <a:r>
              <a:rPr lang="en-US" sz="4000" u="sng" dirty="0"/>
              <a:t>Core Team Events</a:t>
            </a:r>
          </a:p>
          <a:p>
            <a:pPr lvl="1">
              <a:buFontTx/>
              <a:buChar char="-"/>
            </a:pPr>
            <a:r>
              <a:rPr lang="en-US" sz="3600" dirty="0"/>
              <a:t>Indoor Practical</a:t>
            </a:r>
          </a:p>
          <a:p>
            <a:pPr lvl="1">
              <a:buFontTx/>
              <a:buChar char="-"/>
            </a:pPr>
            <a:r>
              <a:rPr lang="en-US" sz="3600" dirty="0"/>
              <a:t>Standard Colors Drill</a:t>
            </a:r>
          </a:p>
          <a:p>
            <a:pPr lvl="1">
              <a:buFontTx/>
              <a:buChar char="-"/>
            </a:pPr>
            <a:r>
              <a:rPr lang="en-US" sz="3600" dirty="0"/>
              <a:t>Standard Element Drill</a:t>
            </a:r>
          </a:p>
          <a:p>
            <a:pPr lvl="1">
              <a:buFontTx/>
              <a:buChar char="-"/>
            </a:pPr>
            <a:r>
              <a:rPr lang="en-US" sz="3400" dirty="0"/>
              <a:t>Team Leadership Problem</a:t>
            </a:r>
          </a:p>
          <a:p>
            <a:pPr lvl="1">
              <a:buFontTx/>
              <a:buChar char="-"/>
            </a:pPr>
            <a:r>
              <a:rPr lang="en-US" sz="3600" strike="sngStrike" dirty="0"/>
              <a:t>Inspection (Spot)</a:t>
            </a:r>
          </a:p>
          <a:p>
            <a:pPr lvl="1">
              <a:buFontTx/>
              <a:buChar char="-"/>
            </a:pPr>
            <a:r>
              <a:rPr lang="en-US" sz="3600" dirty="0"/>
              <a:t>Uniform Build (Prep) </a:t>
            </a:r>
            <a:r>
              <a:rPr lang="en-US" sz="4300" b="1" dirty="0">
                <a:solidFill>
                  <a:srgbClr val="FF0000"/>
                </a:solidFill>
              </a:rPr>
              <a:t>x2</a:t>
            </a:r>
          </a:p>
          <a:p>
            <a:pPr lvl="1">
              <a:buFontTx/>
              <a:buChar char="-"/>
            </a:pPr>
            <a:r>
              <a:rPr lang="en-US" sz="3600" dirty="0"/>
              <a:t>Physical Fitness Exam (PFT)</a:t>
            </a:r>
          </a:p>
          <a:p>
            <a:pPr lvl="1">
              <a:buFontTx/>
              <a:buChar char="-"/>
            </a:pPr>
            <a:r>
              <a:rPr lang="en-US" sz="3600" dirty="0"/>
              <a:t>Written Exam</a:t>
            </a:r>
          </a:p>
          <a:p>
            <a:pPr lvl="1">
              <a:buFontTx/>
              <a:buChar char="-"/>
            </a:pPr>
            <a:r>
              <a:rPr lang="en-US" sz="3600" dirty="0"/>
              <a:t>Outdoor Practical (Flag Raising)   </a:t>
            </a:r>
            <a:r>
              <a:rPr lang="en-US" sz="1300" dirty="0">
                <a:solidFill>
                  <a:srgbClr val="FF0000"/>
                </a:solidFill>
              </a:rPr>
              <a:t>(</a:t>
            </a:r>
            <a:r>
              <a:rPr lang="en-US" sz="1300" b="1" dirty="0">
                <a:solidFill>
                  <a:srgbClr val="FF0000"/>
                </a:solidFill>
              </a:rPr>
              <a:t>NOT an event for 2023</a:t>
            </a:r>
            <a:r>
              <a:rPr lang="en-US" sz="1300" dirty="0">
                <a:solidFill>
                  <a:srgbClr val="FF0000"/>
                </a:solidFill>
              </a:rPr>
              <a:t>)</a:t>
            </a:r>
          </a:p>
          <a:p>
            <a:pPr lvl="1">
              <a:buFontTx/>
              <a:buChar char="-"/>
            </a:pPr>
            <a:endParaRPr lang="en-US" sz="3200" dirty="0"/>
          </a:p>
          <a:p>
            <a:pPr marL="457200" lvl="1" indent="0">
              <a:buNone/>
            </a:pPr>
            <a:endParaRPr lang="en-US" dirty="0"/>
          </a:p>
        </p:txBody>
      </p:sp>
      <p:sp>
        <p:nvSpPr>
          <p:cNvPr id="4" name="TextBox 3"/>
          <p:cNvSpPr txBox="1"/>
          <p:nvPr/>
        </p:nvSpPr>
        <p:spPr>
          <a:xfrm>
            <a:off x="6213399" y="2354486"/>
            <a:ext cx="7798622" cy="1754326"/>
          </a:xfrm>
          <a:prstGeom prst="rect">
            <a:avLst/>
          </a:prstGeom>
          <a:noFill/>
        </p:spPr>
        <p:txBody>
          <a:bodyPr wrap="square" rtlCol="0">
            <a:spAutoFit/>
          </a:bodyPr>
          <a:lstStyle/>
          <a:p>
            <a:pPr marL="285750" indent="-285750">
              <a:buFont typeface="Arial" panose="020B0604020202020204" pitchFamily="34" charset="0"/>
              <a:buChar char="•"/>
            </a:pPr>
            <a:r>
              <a:rPr lang="en-US" sz="3600" u="sng" dirty="0"/>
              <a:t>Electives Team Events</a:t>
            </a:r>
            <a:endParaRPr lang="en-US" sz="3200" u="sng" dirty="0"/>
          </a:p>
          <a:p>
            <a:r>
              <a:rPr lang="en-US" sz="3600" dirty="0"/>
              <a:t>	- Service Project </a:t>
            </a:r>
            <a:r>
              <a:rPr lang="en-US" sz="2000" dirty="0"/>
              <a:t>(Pre-Competition)</a:t>
            </a:r>
          </a:p>
          <a:p>
            <a:r>
              <a:rPr lang="en-US" sz="3600" dirty="0"/>
              <a:t>	- Knowledge Quiz “</a:t>
            </a:r>
            <a:r>
              <a:rPr lang="en-US" sz="3600" dirty="0" err="1"/>
              <a:t>Kahoot</a:t>
            </a:r>
            <a:r>
              <a:rPr lang="en-US" sz="3600" dirty="0"/>
              <a:t>”</a:t>
            </a:r>
          </a:p>
        </p:txBody>
      </p:sp>
      <p:sp>
        <p:nvSpPr>
          <p:cNvPr id="5" name="Half Frame 4"/>
          <p:cNvSpPr/>
          <p:nvPr/>
        </p:nvSpPr>
        <p:spPr>
          <a:xfrm rot="18537126">
            <a:off x="742135" y="3083658"/>
            <a:ext cx="407509" cy="359961"/>
          </a:xfrm>
          <a:prstGeom prst="halfFrame">
            <a:avLst>
              <a:gd name="adj1" fmla="val 14666"/>
              <a:gd name="adj2" fmla="val 1866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Half Frame 6"/>
          <p:cNvSpPr/>
          <p:nvPr/>
        </p:nvSpPr>
        <p:spPr>
          <a:xfrm rot="18537126">
            <a:off x="690767" y="4501932"/>
            <a:ext cx="407509" cy="359961"/>
          </a:xfrm>
          <a:prstGeom prst="halfFrame">
            <a:avLst>
              <a:gd name="adj1" fmla="val 14666"/>
              <a:gd name="adj2" fmla="val 1866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8" name="Straight Connector 7"/>
          <p:cNvCxnSpPr>
            <a:cxnSpLocks/>
          </p:cNvCxnSpPr>
          <p:nvPr/>
        </p:nvCxnSpPr>
        <p:spPr>
          <a:xfrm>
            <a:off x="816884" y="6328663"/>
            <a:ext cx="5948238" cy="410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92394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169" y="257548"/>
            <a:ext cx="11081273" cy="1325563"/>
          </a:xfrm>
        </p:spPr>
        <p:txBody>
          <a:bodyPr>
            <a:noAutofit/>
          </a:bodyPr>
          <a:lstStyle/>
          <a:p>
            <a:pPr algn="ctr"/>
            <a:r>
              <a:rPr lang="en-US" dirty="0">
                <a:solidFill>
                  <a:srgbClr val="00B0F0"/>
                </a:solidFill>
                <a:latin typeface="Algerian" panose="04020705040A02060702" pitchFamily="82" charset="0"/>
              </a:rPr>
              <a:t>Schedule Of 2024 Competitions </a:t>
            </a:r>
          </a:p>
        </p:txBody>
      </p:sp>
      <p:sp>
        <p:nvSpPr>
          <p:cNvPr id="5" name="Content Placeholder 4"/>
          <p:cNvSpPr>
            <a:spLocks noGrp="1"/>
          </p:cNvSpPr>
          <p:nvPr>
            <p:ph idx="1"/>
          </p:nvPr>
        </p:nvSpPr>
        <p:spPr>
          <a:xfrm>
            <a:off x="1011975" y="1446417"/>
            <a:ext cx="10465986" cy="4811844"/>
          </a:xfrm>
        </p:spPr>
        <p:txBody>
          <a:bodyPr>
            <a:normAutofit lnSpcReduction="10000"/>
          </a:bodyPr>
          <a:lstStyle/>
          <a:p>
            <a:pPr marL="0" indent="0">
              <a:buNone/>
            </a:pPr>
            <a:r>
              <a:rPr lang="en-US" sz="44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Alaska Wing Competition</a:t>
            </a:r>
          </a:p>
          <a:p>
            <a:pPr lvl="1"/>
            <a:r>
              <a:rPr lang="en-US" sz="3600" dirty="0">
                <a:latin typeface="Arial" panose="020B0604020202020204" pitchFamily="34" charset="0"/>
                <a:cs typeface="Arial" panose="020B0604020202020204" pitchFamily="34" charset="0"/>
              </a:rPr>
              <a:t>Saturdays 25</a:t>
            </a:r>
            <a:r>
              <a:rPr lang="en-US" sz="3600" baseline="30000" dirty="0">
                <a:latin typeface="Arial" panose="020B0604020202020204" pitchFamily="34" charset="0"/>
                <a:cs typeface="Arial" panose="020B0604020202020204" pitchFamily="34" charset="0"/>
              </a:rPr>
              <a:t>th</a:t>
            </a:r>
            <a:r>
              <a:rPr lang="en-US" sz="3600" dirty="0">
                <a:latin typeface="Arial" panose="020B0604020202020204" pitchFamily="34" charset="0"/>
                <a:cs typeface="Arial" panose="020B0604020202020204" pitchFamily="34" charset="0"/>
              </a:rPr>
              <a:t> Nov &amp; 2</a:t>
            </a:r>
            <a:r>
              <a:rPr lang="en-US" sz="3600" baseline="30000" dirty="0">
                <a:latin typeface="Arial" panose="020B0604020202020204" pitchFamily="34" charset="0"/>
                <a:cs typeface="Arial" panose="020B0604020202020204" pitchFamily="34" charset="0"/>
              </a:rPr>
              <a:t>rd</a:t>
            </a:r>
            <a:r>
              <a:rPr lang="en-US" sz="3600" dirty="0">
                <a:latin typeface="Arial" panose="020B0604020202020204" pitchFamily="34" charset="0"/>
                <a:cs typeface="Arial" panose="020B0604020202020204" pitchFamily="34" charset="0"/>
              </a:rPr>
              <a:t> Dec 2022              </a:t>
            </a:r>
            <a:r>
              <a:rPr lang="en-US" sz="2800" dirty="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a:p>
            <a:pPr lvl="1"/>
            <a:endParaRPr lang="en-US" sz="900" dirty="0">
              <a:latin typeface="Arial" panose="020B0604020202020204" pitchFamily="34" charset="0"/>
              <a:cs typeface="Arial" panose="020B0604020202020204" pitchFamily="34" charset="0"/>
            </a:endParaRPr>
          </a:p>
          <a:p>
            <a:pPr marL="0" indent="0">
              <a:buNone/>
            </a:pPr>
            <a:r>
              <a:rPr lang="en-US" sz="44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Pacific Region Competition</a:t>
            </a:r>
          </a:p>
          <a:p>
            <a:pPr lvl="1"/>
            <a:r>
              <a:rPr lang="en-US" sz="4000" dirty="0">
                <a:latin typeface="Arial" panose="020B0604020202020204" pitchFamily="34" charset="0"/>
                <a:cs typeface="Arial" panose="020B0604020202020204" pitchFamily="34" charset="0"/>
              </a:rPr>
              <a:t> </a:t>
            </a:r>
            <a:r>
              <a:rPr lang="en-US" sz="4000" dirty="0">
                <a:solidFill>
                  <a:srgbClr val="FF0000"/>
                </a:solidFill>
                <a:latin typeface="Arial" panose="020B0604020202020204" pitchFamily="34" charset="0"/>
                <a:cs typeface="Arial" panose="020B0604020202020204" pitchFamily="34" charset="0"/>
              </a:rPr>
              <a:t>TBD</a:t>
            </a:r>
            <a:r>
              <a:rPr lang="en-US" sz="4000" dirty="0">
                <a:latin typeface="Arial" panose="020B0604020202020204" pitchFamily="34" charset="0"/>
                <a:cs typeface="Arial" panose="020B0604020202020204" pitchFamily="34" charset="0"/>
              </a:rPr>
              <a:t> CA or NV 22-24 March 2024   </a:t>
            </a:r>
            <a:endParaRPr lang="en-US" sz="4000" dirty="0">
              <a:solidFill>
                <a:srgbClr val="FF0000"/>
              </a:solidFill>
              <a:latin typeface="Arial" panose="020B0604020202020204" pitchFamily="34" charset="0"/>
              <a:cs typeface="Arial" panose="020B0604020202020204" pitchFamily="34" charset="0"/>
            </a:endParaRPr>
          </a:p>
          <a:p>
            <a:pPr lvl="1"/>
            <a:endParaRPr lang="en-US" sz="900" dirty="0">
              <a:latin typeface="Arial" panose="020B0604020202020204" pitchFamily="34" charset="0"/>
              <a:cs typeface="Arial" panose="020B0604020202020204" pitchFamily="34" charset="0"/>
            </a:endParaRPr>
          </a:p>
          <a:p>
            <a:pPr marL="0" indent="0">
              <a:buNone/>
            </a:pPr>
            <a:r>
              <a:rPr lang="en-US" sz="44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National Competition</a:t>
            </a:r>
          </a:p>
          <a:p>
            <a:pPr lvl="1"/>
            <a:r>
              <a:rPr lang="en-US" sz="4000" dirty="0">
                <a:latin typeface="Arial" panose="020B0604020202020204" pitchFamily="34" charset="0"/>
                <a:cs typeface="Arial" panose="020B0604020202020204" pitchFamily="34" charset="0"/>
              </a:rPr>
              <a:t> </a:t>
            </a:r>
            <a:r>
              <a:rPr lang="en-US" sz="4000" dirty="0">
                <a:solidFill>
                  <a:srgbClr val="FF0000"/>
                </a:solidFill>
                <a:latin typeface="Arial" panose="020B0604020202020204" pitchFamily="34" charset="0"/>
                <a:cs typeface="Arial" panose="020B0604020202020204" pitchFamily="34" charset="0"/>
              </a:rPr>
              <a:t>TBD</a:t>
            </a:r>
            <a:r>
              <a:rPr lang="en-US" sz="4000" dirty="0">
                <a:latin typeface="Arial" panose="020B0604020202020204" pitchFamily="34" charset="0"/>
                <a:cs typeface="Arial" panose="020B0604020202020204" pitchFamily="34" charset="0"/>
              </a:rPr>
              <a:t> 18-22 July 2024 in Dayton, OH   </a:t>
            </a:r>
            <a:endParaRPr lang="en-US" sz="4000" dirty="0">
              <a:solidFill>
                <a:srgbClr val="FF0000"/>
              </a:solidFill>
              <a:latin typeface="Arial" panose="020B0604020202020204" pitchFamily="34" charset="0"/>
              <a:cs typeface="Arial" panose="020B0604020202020204" pitchFamily="34" charset="0"/>
            </a:endParaRPr>
          </a:p>
          <a:p>
            <a:pPr marL="457200" lvl="1" indent="0">
              <a:buNone/>
            </a:pPr>
            <a:r>
              <a:rPr lang="en-US" sz="2200"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hlinkClick r:id="rId2"/>
              </a:rPr>
              <a:t>https://www.gocivilairpatrol.com/programs/cadets/activities/national-cadet-competition</a:t>
            </a:r>
            <a:r>
              <a:rPr lang="en-US" sz="2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711723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057830" y="1529417"/>
            <a:ext cx="3939504" cy="3939504"/>
          </a:xfrm>
          <a:prstGeom prst="rect">
            <a:avLst/>
          </a:prstGeom>
          <a:effectLst>
            <a:softEdge rad="317500"/>
          </a:effectLst>
        </p:spPr>
      </p:pic>
      <p:sp>
        <p:nvSpPr>
          <p:cNvPr id="7" name="TextBox 6"/>
          <p:cNvSpPr txBox="1"/>
          <p:nvPr/>
        </p:nvSpPr>
        <p:spPr>
          <a:xfrm>
            <a:off x="2518118" y="329088"/>
            <a:ext cx="8004517" cy="1200329"/>
          </a:xfrm>
          <a:prstGeom prst="rect">
            <a:avLst/>
          </a:prstGeom>
          <a:noFill/>
        </p:spPr>
        <p:txBody>
          <a:bodyPr wrap="square" rtlCol="0">
            <a:spAutoFit/>
          </a:bodyPr>
          <a:lstStyle/>
          <a:p>
            <a:r>
              <a:rPr lang="en-US" sz="7200" b="1" dirty="0">
                <a:latin typeface="Bradley Hand ITC" panose="03070402050302030203" pitchFamily="66" charset="0"/>
              </a:rPr>
              <a:t>Any Questions?</a:t>
            </a:r>
          </a:p>
        </p:txBody>
      </p:sp>
      <p:sp>
        <p:nvSpPr>
          <p:cNvPr id="2" name="TextBox 1"/>
          <p:cNvSpPr txBox="1"/>
          <p:nvPr/>
        </p:nvSpPr>
        <p:spPr>
          <a:xfrm>
            <a:off x="2543694" y="5628444"/>
            <a:ext cx="6826099" cy="461665"/>
          </a:xfrm>
          <a:prstGeom prst="rect">
            <a:avLst/>
          </a:prstGeom>
          <a:noFill/>
        </p:spPr>
        <p:txBody>
          <a:bodyPr wrap="none" rtlCol="0">
            <a:spAutoFit/>
          </a:bodyPr>
          <a:lstStyle/>
          <a:p>
            <a:r>
              <a:rPr lang="en-US" sz="2400" b="1" dirty="0"/>
              <a:t>Please send all Questions to CP@AKWG.CAP.GOV</a:t>
            </a:r>
          </a:p>
        </p:txBody>
      </p:sp>
      <p:sp>
        <p:nvSpPr>
          <p:cNvPr id="3" name="Rectangle 2"/>
          <p:cNvSpPr/>
          <p:nvPr/>
        </p:nvSpPr>
        <p:spPr>
          <a:xfrm>
            <a:off x="3656082" y="6299918"/>
            <a:ext cx="4869538" cy="369332"/>
          </a:xfrm>
          <a:prstGeom prst="rect">
            <a:avLst/>
          </a:prstGeom>
        </p:spPr>
        <p:txBody>
          <a:bodyPr wrap="none">
            <a:spAutoFit/>
          </a:bodyPr>
          <a:lstStyle/>
          <a:p>
            <a:r>
              <a:rPr lang="en-US" dirty="0"/>
              <a:t>https://akwg.cap.gov/programs/cp/activities/22cc</a:t>
            </a:r>
          </a:p>
        </p:txBody>
      </p:sp>
    </p:spTree>
    <p:extLst>
      <p:ext uri="{BB962C8B-B14F-4D97-AF65-F5344CB8AC3E}">
        <p14:creationId xmlns:p14="http://schemas.microsoft.com/office/powerpoint/2010/main" val="81420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912" y="0"/>
            <a:ext cx="11709647" cy="1325563"/>
          </a:xfrm>
        </p:spPr>
        <p:txBody>
          <a:bodyPr>
            <a:noAutofit/>
          </a:bodyPr>
          <a:lstStyle/>
          <a:p>
            <a:pPr algn="ctr"/>
            <a:r>
              <a:rPr lang="en-US" sz="6600" dirty="0">
                <a:solidFill>
                  <a:srgbClr val="00B0F0"/>
                </a:solidFill>
                <a:latin typeface="Algerian" panose="04020705040A02060702" pitchFamily="82" charset="0"/>
              </a:rPr>
              <a:t>Hybrid Competition Plan</a:t>
            </a:r>
          </a:p>
        </p:txBody>
      </p:sp>
      <p:sp>
        <p:nvSpPr>
          <p:cNvPr id="3" name="Content Placeholder 2"/>
          <p:cNvSpPr>
            <a:spLocks noGrp="1"/>
          </p:cNvSpPr>
          <p:nvPr>
            <p:ph idx="1"/>
          </p:nvPr>
        </p:nvSpPr>
        <p:spPr>
          <a:xfrm>
            <a:off x="330592" y="1610789"/>
            <a:ext cx="11672016" cy="4814872"/>
          </a:xfrm>
        </p:spPr>
        <p:txBody>
          <a:bodyPr>
            <a:normAutofit/>
          </a:bodyPr>
          <a:lstStyle/>
          <a:p>
            <a:r>
              <a:rPr lang="en-US" sz="3600" b="1" dirty="0">
                <a:solidFill>
                  <a:srgbClr val="FF0000"/>
                </a:solidFill>
              </a:rPr>
              <a:t>Two-Day event on Saturdays  </a:t>
            </a:r>
            <a:r>
              <a:rPr lang="en-US" sz="3600" b="1" dirty="0">
                <a:solidFill>
                  <a:srgbClr val="FF0000"/>
                </a:solidFill>
                <a:latin typeface="Arial" panose="020B0604020202020204" pitchFamily="34" charset="0"/>
                <a:cs typeface="Arial" panose="020B0604020202020204" pitchFamily="34" charset="0"/>
              </a:rPr>
              <a:t>25</a:t>
            </a:r>
            <a:r>
              <a:rPr lang="en-US" sz="3600" b="1" baseline="30000" dirty="0">
                <a:solidFill>
                  <a:srgbClr val="FF0000"/>
                </a:solidFill>
              </a:rPr>
              <a:t>th</a:t>
            </a:r>
            <a:r>
              <a:rPr lang="en-US" sz="3600" b="1" dirty="0">
                <a:solidFill>
                  <a:srgbClr val="FF0000"/>
                </a:solidFill>
              </a:rPr>
              <a:t> NOV &amp; </a:t>
            </a:r>
            <a:r>
              <a:rPr lang="en-US" sz="3600" b="1" dirty="0">
                <a:solidFill>
                  <a:srgbClr val="FF0000"/>
                </a:solidFill>
                <a:latin typeface="Arial" panose="020B0604020202020204" pitchFamily="34" charset="0"/>
                <a:cs typeface="Arial" panose="020B0604020202020204" pitchFamily="34" charset="0"/>
              </a:rPr>
              <a:t>2</a:t>
            </a:r>
            <a:r>
              <a:rPr lang="en-US" sz="3600" b="1" baseline="30000" dirty="0">
                <a:solidFill>
                  <a:srgbClr val="FF0000"/>
                </a:solidFill>
                <a:latin typeface="Arial" panose="020B0604020202020204" pitchFamily="34" charset="0"/>
                <a:cs typeface="Arial" panose="020B0604020202020204" pitchFamily="34" charset="0"/>
              </a:rPr>
              <a:t>nd</a:t>
            </a:r>
            <a:r>
              <a:rPr lang="en-US" sz="3600" b="1" dirty="0">
                <a:solidFill>
                  <a:srgbClr val="FF0000"/>
                </a:solidFill>
                <a:latin typeface="Arial" panose="020B0604020202020204" pitchFamily="34" charset="0"/>
                <a:cs typeface="Arial" panose="020B0604020202020204" pitchFamily="34" charset="0"/>
              </a:rPr>
              <a:t> DEC </a:t>
            </a:r>
          </a:p>
          <a:p>
            <a:pPr marL="457200" lvl="1" indent="0">
              <a:buNone/>
            </a:pPr>
            <a:endParaRPr lang="en-US" sz="1600" dirty="0">
              <a:latin typeface="Arial" panose="020B0604020202020204" pitchFamily="34" charset="0"/>
              <a:cs typeface="Arial" panose="020B0604020202020204" pitchFamily="34" charset="0"/>
            </a:endParaRPr>
          </a:p>
          <a:p>
            <a:pPr lvl="1"/>
            <a:r>
              <a:rPr lang="en-US" b="1" dirty="0">
                <a:latin typeface="Arial" panose="020B0604020202020204" pitchFamily="34" charset="0"/>
                <a:cs typeface="Arial" panose="020B0604020202020204" pitchFamily="34" charset="0"/>
              </a:rPr>
              <a:t>Day 1: 0900-1600 on Sat 25NOV23  </a:t>
            </a: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100% Virtual</a:t>
            </a:r>
            <a:r>
              <a:rPr lang="en-US" b="1"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(Uniform: Physical Fitness Gear)</a:t>
            </a:r>
            <a:endParaRPr lang="en-US" dirty="0">
              <a:latin typeface="Arial" panose="020B0604020202020204" pitchFamily="34" charset="0"/>
              <a:cs typeface="Arial" panose="020B0604020202020204" pitchFamily="34" charset="0"/>
            </a:endParaRPr>
          </a:p>
          <a:p>
            <a:pPr marL="914400" lvl="2" indent="0">
              <a:buNone/>
            </a:pPr>
            <a:r>
              <a:rPr lang="en-US" sz="2400" b="1" dirty="0">
                <a:latin typeface="Arial" panose="020B0604020202020204" pitchFamily="34" charset="0"/>
                <a:cs typeface="Arial" panose="020B0604020202020204" pitchFamily="34" charset="0"/>
              </a:rPr>
              <a:t>Events:</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 Written  			- Physical Fitness Test</a:t>
            </a:r>
          </a:p>
          <a:p>
            <a:pPr marL="914400" lvl="2" indent="0">
              <a:buNone/>
            </a:pPr>
            <a:r>
              <a:rPr lang="en-US" b="1" dirty="0">
                <a:latin typeface="Arial" panose="020B0604020202020204" pitchFamily="34" charset="0"/>
                <a:cs typeface="Arial" panose="020B0604020202020204" pitchFamily="34" charset="0"/>
              </a:rPr>
              <a:t>		- Service Project		- Team Leadership Problem</a:t>
            </a:r>
          </a:p>
          <a:p>
            <a:pPr marL="914400" lvl="2" indent="0">
              <a:buNone/>
            </a:pPr>
            <a:r>
              <a:rPr lang="en-US" b="1" dirty="0">
                <a:latin typeface="Arial" panose="020B0604020202020204" pitchFamily="34" charset="0"/>
                <a:cs typeface="Arial" panose="020B0604020202020204" pitchFamily="34" charset="0"/>
              </a:rPr>
              <a:t>		- Knowledge Quiz (Round 1)	- Uniform Prep (Build) x2</a:t>
            </a:r>
          </a:p>
          <a:p>
            <a:pPr marL="914400" lvl="2" indent="0">
              <a:buNone/>
            </a:pPr>
            <a:endParaRPr lang="en-US" dirty="0">
              <a:latin typeface="Arial" panose="020B0604020202020204" pitchFamily="34" charset="0"/>
              <a:cs typeface="Arial" panose="020B0604020202020204" pitchFamily="34" charset="0"/>
            </a:endParaRPr>
          </a:p>
          <a:p>
            <a:pPr marL="914400" lvl="2" indent="0">
              <a:buNone/>
            </a:pPr>
            <a:endParaRPr lang="en-US" dirty="0">
              <a:latin typeface="Arial" panose="020B0604020202020204" pitchFamily="34" charset="0"/>
              <a:cs typeface="Arial" panose="020B0604020202020204" pitchFamily="34" charset="0"/>
            </a:endParaRPr>
          </a:p>
          <a:p>
            <a:pPr lvl="1"/>
            <a:r>
              <a:rPr lang="en-US" b="1" dirty="0">
                <a:latin typeface="Arial" panose="020B0604020202020204" pitchFamily="34" charset="0"/>
                <a:cs typeface="Arial" panose="020B0604020202020204" pitchFamily="34" charset="0"/>
              </a:rPr>
              <a:t>Day 2: 0900-1600 Sat 02DEC23 </a:t>
            </a: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 person</a:t>
            </a:r>
            <a:r>
              <a:rPr lang="en-US" b="1"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(or Virtual if preferred) </a:t>
            </a:r>
            <a:r>
              <a:rPr lang="en-US" sz="1600" b="1" dirty="0">
                <a:latin typeface="Arial" panose="020B0604020202020204" pitchFamily="34" charset="0"/>
                <a:cs typeface="Arial" panose="020B0604020202020204" pitchFamily="34" charset="0"/>
              </a:rPr>
              <a:t>(Uniform: Class “B” Blues, no tie)</a:t>
            </a:r>
            <a:endParaRPr lang="en-US" dirty="0"/>
          </a:p>
          <a:p>
            <a:pPr marL="914400" lvl="2" indent="0">
              <a:buNone/>
            </a:pPr>
            <a:r>
              <a:rPr lang="en-US" sz="2400" b="1" dirty="0">
                <a:latin typeface="Arial" panose="020B0604020202020204" pitchFamily="34" charset="0"/>
                <a:cs typeface="Arial" panose="020B0604020202020204" pitchFamily="34" charset="0"/>
              </a:rPr>
              <a:t>Events:</a:t>
            </a:r>
            <a:r>
              <a:rPr lang="en-US" b="1" dirty="0"/>
              <a:t>	</a:t>
            </a:r>
            <a:r>
              <a:rPr lang="en-US" b="1" dirty="0">
                <a:latin typeface="Arial" panose="020B0604020202020204" pitchFamily="34" charset="0"/>
                <a:cs typeface="Arial" panose="020B0604020202020204" pitchFamily="34" charset="0"/>
              </a:rPr>
              <a:t>- Indoor Posting		- Standard Colors Drill </a:t>
            </a:r>
            <a:r>
              <a:rPr lang="en-US" sz="1800" b="1" i="1" dirty="0">
                <a:latin typeface="Arial" panose="020B0604020202020204" pitchFamily="34" charset="0"/>
                <a:cs typeface="Arial" panose="020B0604020202020204" pitchFamily="34" charset="0"/>
              </a:rPr>
              <a:t>(modified)</a:t>
            </a:r>
            <a:endParaRPr lang="en-US" b="1" i="1" dirty="0">
              <a:latin typeface="Arial" panose="020B0604020202020204" pitchFamily="34" charset="0"/>
              <a:cs typeface="Arial" panose="020B0604020202020204" pitchFamily="34" charset="0"/>
            </a:endParaRPr>
          </a:p>
          <a:p>
            <a:pPr marL="2743200" lvl="6" indent="0">
              <a:buNone/>
            </a:pPr>
            <a:r>
              <a:rPr lang="en-US" b="1" dirty="0">
                <a:latin typeface="Arial" panose="020B0604020202020204" pitchFamily="34" charset="0"/>
                <a:cs typeface="Arial" panose="020B0604020202020204" pitchFamily="34" charset="0"/>
              </a:rPr>
              <a:t>- Knowledge Quiz (Round 2) 	- Element Drill</a:t>
            </a:r>
          </a:p>
          <a:p>
            <a:endParaRPr lang="en-US" dirty="0"/>
          </a:p>
        </p:txBody>
      </p:sp>
      <p:sp>
        <p:nvSpPr>
          <p:cNvPr id="4" name="TextBox 3"/>
          <p:cNvSpPr txBox="1"/>
          <p:nvPr/>
        </p:nvSpPr>
        <p:spPr>
          <a:xfrm>
            <a:off x="147912" y="6143347"/>
            <a:ext cx="11987815" cy="800219"/>
          </a:xfrm>
          <a:prstGeom prst="rect">
            <a:avLst/>
          </a:prstGeom>
          <a:noFill/>
        </p:spPr>
        <p:txBody>
          <a:bodyPr wrap="square" rtlCol="0">
            <a:spAutoFit/>
          </a:bodyPr>
          <a:lstStyle/>
          <a:p>
            <a:r>
              <a:rPr lang="en-US" sz="2800" i="1" spc="300" dirty="0">
                <a:solidFill>
                  <a:srgbClr val="FFC000"/>
                </a:solidFill>
                <a:effectLst>
                  <a:outerShdw blurRad="38100" dist="38100" dir="2700000" algn="tl">
                    <a:srgbClr val="000000">
                      <a:alpha val="43137"/>
                    </a:srgbClr>
                  </a:outerShdw>
                </a:effectLst>
              </a:rPr>
              <a:t>--</a:t>
            </a:r>
            <a:r>
              <a:rPr lang="en-US" sz="2800" b="1" i="1" u="sng" spc="300" dirty="0">
                <a:solidFill>
                  <a:srgbClr val="FFC000"/>
                </a:solidFill>
                <a:effectLst>
                  <a:outerShdw blurRad="38100" dist="38100" dir="2700000" algn="tl">
                    <a:srgbClr val="000000">
                      <a:alpha val="43137"/>
                    </a:srgbClr>
                  </a:outerShdw>
                </a:effectLst>
              </a:rPr>
              <a:t>There is no scoring advantage to being In-person vs Virtual</a:t>
            </a:r>
            <a:r>
              <a:rPr lang="en-US" sz="2800" i="1" spc="300" dirty="0">
                <a:solidFill>
                  <a:srgbClr val="FFC000"/>
                </a:solidFill>
                <a:effectLst>
                  <a:outerShdw blurRad="38100" dist="38100" dir="2700000" algn="tl">
                    <a:srgbClr val="000000">
                      <a:alpha val="43137"/>
                    </a:srgbClr>
                  </a:outerShdw>
                </a:effectLst>
              </a:rPr>
              <a:t>-- </a:t>
            </a:r>
          </a:p>
          <a:p>
            <a:endParaRPr lang="en-US" dirty="0"/>
          </a:p>
        </p:txBody>
      </p:sp>
      <p:sp>
        <p:nvSpPr>
          <p:cNvPr id="5" name="TextBox 4"/>
          <p:cNvSpPr txBox="1"/>
          <p:nvPr/>
        </p:nvSpPr>
        <p:spPr>
          <a:xfrm>
            <a:off x="483650" y="1241457"/>
            <a:ext cx="11793279" cy="369332"/>
          </a:xfrm>
          <a:prstGeom prst="rect">
            <a:avLst/>
          </a:prstGeom>
          <a:noFill/>
        </p:spPr>
        <p:txBody>
          <a:bodyPr wrap="square" rtlCol="0">
            <a:spAutoFit/>
          </a:bodyPr>
          <a:lstStyle/>
          <a:p>
            <a:r>
              <a:rPr lang="en-US" dirty="0">
                <a:solidFill>
                  <a:srgbClr val="FFFF00"/>
                </a:solidFill>
                <a:latin typeface="Arial Black" panose="020B0A04020102020204" pitchFamily="34" charset="0"/>
              </a:rPr>
              <a:t>Team Leaders’ Meeting 10am SAT 18NOV23 virtual (Google Meet code aak-zpnn-ajn)</a:t>
            </a:r>
          </a:p>
        </p:txBody>
      </p:sp>
    </p:spTree>
    <p:extLst>
      <p:ext uri="{BB962C8B-B14F-4D97-AF65-F5344CB8AC3E}">
        <p14:creationId xmlns:p14="http://schemas.microsoft.com/office/powerpoint/2010/main" val="491677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32" y="244956"/>
            <a:ext cx="11922711" cy="1325563"/>
          </a:xfrm>
        </p:spPr>
        <p:txBody>
          <a:bodyPr>
            <a:noAutofit/>
          </a:bodyPr>
          <a:lstStyle/>
          <a:p>
            <a:pPr algn="ctr"/>
            <a:r>
              <a:rPr lang="en-US" sz="6000" dirty="0">
                <a:solidFill>
                  <a:srgbClr val="00B0F0"/>
                </a:solidFill>
                <a:latin typeface="Algerian" panose="04020705040A02060702" pitchFamily="82" charset="0"/>
              </a:rPr>
              <a:t>Wing “Ghost” Cadet Rules </a:t>
            </a:r>
          </a:p>
        </p:txBody>
      </p:sp>
      <p:sp>
        <p:nvSpPr>
          <p:cNvPr id="3" name="Content Placeholder 2"/>
          <p:cNvSpPr>
            <a:spLocks noGrp="1"/>
          </p:cNvSpPr>
          <p:nvPr>
            <p:ph idx="1"/>
          </p:nvPr>
        </p:nvSpPr>
        <p:spPr>
          <a:xfrm>
            <a:off x="628409" y="1496133"/>
            <a:ext cx="11400834" cy="2152040"/>
          </a:xfrm>
        </p:spPr>
        <p:txBody>
          <a:bodyPr>
            <a:noAutofit/>
          </a:bodyPr>
          <a:lstStyle/>
          <a:p>
            <a:pPr marL="0">
              <a:lnSpc>
                <a:spcPct val="150000"/>
              </a:lnSpc>
              <a:spcBef>
                <a:spcPts val="0"/>
              </a:spcBef>
              <a:spcAft>
                <a:spcPts val="600"/>
              </a:spcAft>
            </a:pPr>
            <a:r>
              <a:rPr lang="en-US" dirty="0"/>
              <a:t>Primary Teams may have up to two “ghost” members</a:t>
            </a:r>
          </a:p>
          <a:p>
            <a:pPr marL="0">
              <a:lnSpc>
                <a:spcPct val="150000"/>
              </a:lnSpc>
              <a:spcBef>
                <a:spcPts val="0"/>
              </a:spcBef>
              <a:spcAft>
                <a:spcPts val="600"/>
              </a:spcAft>
            </a:pPr>
            <a:r>
              <a:rPr lang="en-US" dirty="0"/>
              <a:t>Combo teams &amp; Secondary teams may only have ghost cadets in emergency situations and must have full 6-person rosters at registration.  </a:t>
            </a:r>
          </a:p>
          <a:p>
            <a:pPr marL="0" indent="0">
              <a:lnSpc>
                <a:spcPct val="100000"/>
              </a:lnSpc>
              <a:spcBef>
                <a:spcPts val="0"/>
              </a:spcBef>
              <a:buNone/>
            </a:pPr>
            <a:endParaRPr lang="en-US" sz="2400" dirty="0"/>
          </a:p>
          <a:p>
            <a:pPr marL="0" indent="0">
              <a:lnSpc>
                <a:spcPct val="100000"/>
              </a:lnSpc>
              <a:spcBef>
                <a:spcPts val="0"/>
              </a:spcBef>
              <a:buNone/>
            </a:pPr>
            <a:endParaRPr lang="en-US" sz="2400" dirty="0"/>
          </a:p>
        </p:txBody>
      </p:sp>
      <p:sp>
        <p:nvSpPr>
          <p:cNvPr id="5" name="Content Placeholder 2"/>
          <p:cNvSpPr txBox="1">
            <a:spLocks/>
          </p:cNvSpPr>
          <p:nvPr/>
        </p:nvSpPr>
        <p:spPr>
          <a:xfrm>
            <a:off x="357227" y="3147357"/>
            <a:ext cx="11672016" cy="48148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sz="1600" dirty="0">
              <a:latin typeface="Arial" panose="020B0604020202020204" pitchFamily="34" charset="0"/>
              <a:cs typeface="Arial" panose="020B0604020202020204" pitchFamily="34" charset="0"/>
            </a:endParaRPr>
          </a:p>
          <a:p>
            <a:pPr marL="914400" lvl="2"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914400" lvl="2" indent="0">
              <a:buFont typeface="Arial" panose="020B0604020202020204" pitchFamily="34" charset="0"/>
              <a:buNone/>
            </a:pP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Events scores </a:t>
            </a:r>
            <a:r>
              <a:rPr lang="en-US" sz="28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Affected</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by ghost cadets:</a:t>
            </a: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p>
          <a:p>
            <a:pPr marL="914400" lvl="2" indent="0">
              <a:buFont typeface="Arial" panose="020B0604020202020204" pitchFamily="34" charset="0"/>
              <a:buNone/>
            </a:pPr>
            <a:r>
              <a:rPr lang="en-US" b="1" dirty="0">
                <a:latin typeface="Arial" panose="020B0604020202020204" pitchFamily="34" charset="0"/>
                <a:cs typeface="Arial" panose="020B0604020202020204" pitchFamily="34" charset="0"/>
              </a:rPr>
              <a:t>	</a:t>
            </a:r>
            <a:r>
              <a:rPr lang="en-US" sz="24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Written  			- Physical Fitness Test</a:t>
            </a:r>
          </a:p>
          <a:p>
            <a:pPr marL="914400" lvl="2" indent="0">
              <a:buNone/>
            </a:pPr>
            <a:r>
              <a:rPr lang="en-US" b="1" dirty="0">
                <a:latin typeface="Arial" panose="020B0604020202020204" pitchFamily="34" charset="0"/>
                <a:cs typeface="Arial" panose="020B0604020202020204" pitchFamily="34" charset="0"/>
              </a:rPr>
              <a:t>     </a:t>
            </a:r>
            <a:r>
              <a:rPr lang="en-US"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CAPP 60-75   page: 14	                       CAPP 60-75   page: 16</a:t>
            </a:r>
          </a:p>
          <a:p>
            <a:pPr marL="914400" lvl="2" indent="0">
              <a:buNone/>
            </a:pPr>
            <a:endParaRPr lang="en-US" dirty="0">
              <a:effectLst>
                <a:outerShdw blurRad="38100" dist="38100" dir="2700000" algn="tl">
                  <a:srgbClr val="000000">
                    <a:alpha val="43137"/>
                  </a:srgbClr>
                </a:outerShdw>
              </a:effectLst>
            </a:endParaRPr>
          </a:p>
          <a:p>
            <a:pPr marL="914400" lvl="2" indent="0">
              <a:buFont typeface="Arial" panose="020B0604020202020204" pitchFamily="34" charset="0"/>
              <a:buNone/>
            </a:pPr>
            <a:r>
              <a:rPr lang="en-US" sz="2400" b="1" dirty="0">
                <a:latin typeface="Arial" panose="020B0604020202020204" pitchFamily="34" charset="0"/>
                <a:cs typeface="Arial" panose="020B0604020202020204" pitchFamily="34" charset="0"/>
              </a:rPr>
              <a:t>Events </a:t>
            </a:r>
            <a:r>
              <a:rPr lang="en-US" sz="2400" b="1" u="sng" dirty="0">
                <a:latin typeface="Arial" panose="020B0604020202020204" pitchFamily="34" charset="0"/>
                <a:cs typeface="Arial" panose="020B0604020202020204" pitchFamily="34" charset="0"/>
              </a:rPr>
              <a:t>Not Affected</a:t>
            </a:r>
            <a:r>
              <a:rPr lang="en-US" sz="2400"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Indoor Posting		- Standard Colors Drill </a:t>
            </a:r>
            <a:endParaRPr lang="en-US" b="1" i="1" dirty="0">
              <a:latin typeface="Arial" panose="020B0604020202020204" pitchFamily="34" charset="0"/>
              <a:cs typeface="Arial" panose="020B0604020202020204" pitchFamily="34" charset="0"/>
            </a:endParaRPr>
          </a:p>
          <a:p>
            <a:pPr marL="2743200" lvl="6" indent="0">
              <a:buNone/>
            </a:pPr>
            <a:r>
              <a:rPr lang="en-US" b="1" dirty="0">
                <a:latin typeface="Arial" panose="020B0604020202020204" pitchFamily="34" charset="0"/>
                <a:cs typeface="Arial" panose="020B0604020202020204" pitchFamily="34" charset="0"/>
              </a:rPr>
              <a:t>	         - Uniform Prep (Build)	- Element Drill*</a:t>
            </a:r>
          </a:p>
          <a:p>
            <a:pPr marL="914400" lvl="2" indent="0">
              <a:buNone/>
            </a:pPr>
            <a:r>
              <a:rPr lang="en-US" b="1" dirty="0">
                <a:latin typeface="Arial" panose="020B0604020202020204" pitchFamily="34" charset="0"/>
                <a:cs typeface="Arial" panose="020B0604020202020204" pitchFamily="34" charset="0"/>
              </a:rPr>
              <a:t>			        - Service Project		- Team Leadership Problem*</a:t>
            </a:r>
          </a:p>
          <a:p>
            <a:pPr marL="914400" lvl="2" indent="0">
              <a:buNone/>
            </a:pPr>
            <a:r>
              <a:rPr lang="en-US" b="1" dirty="0">
                <a:latin typeface="Arial" panose="020B0604020202020204" pitchFamily="34" charset="0"/>
                <a:cs typeface="Arial" panose="020B0604020202020204" pitchFamily="34" charset="0"/>
              </a:rPr>
              <a:t>		                     - Knowledge Quiz		</a:t>
            </a:r>
          </a:p>
          <a:p>
            <a:endParaRPr lang="en-US" dirty="0"/>
          </a:p>
        </p:txBody>
      </p:sp>
    </p:spTree>
    <p:extLst>
      <p:ext uri="{BB962C8B-B14F-4D97-AF65-F5344CB8AC3E}">
        <p14:creationId xmlns:p14="http://schemas.microsoft.com/office/powerpoint/2010/main" val="1470717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algn="ctr"/>
            <a:r>
              <a:rPr lang="en-US" sz="6600" dirty="0">
                <a:solidFill>
                  <a:srgbClr val="00B0F0"/>
                </a:solidFill>
                <a:latin typeface="Algerian" panose="04020705040A02060702" pitchFamily="82" charset="0"/>
              </a:rPr>
              <a:t>Sign-up &amp; Cost</a:t>
            </a:r>
          </a:p>
        </p:txBody>
      </p:sp>
      <p:sp>
        <p:nvSpPr>
          <p:cNvPr id="3" name="Content Placeholder 2"/>
          <p:cNvSpPr>
            <a:spLocks noGrp="1"/>
          </p:cNvSpPr>
          <p:nvPr>
            <p:ph idx="1"/>
          </p:nvPr>
        </p:nvSpPr>
        <p:spPr>
          <a:xfrm>
            <a:off x="284921" y="1325563"/>
            <a:ext cx="11622157" cy="5356280"/>
          </a:xfrm>
        </p:spPr>
        <p:txBody>
          <a:bodyPr>
            <a:normAutofit fontScale="92500" lnSpcReduction="20000"/>
          </a:bodyPr>
          <a:lstStyle/>
          <a:p>
            <a:r>
              <a:rPr lang="en-US" sz="3600" b="1" dirty="0"/>
              <a:t>To sign your Team up for the WCC:</a:t>
            </a:r>
          </a:p>
          <a:p>
            <a:pPr marL="0" indent="0">
              <a:buNone/>
            </a:pPr>
            <a:r>
              <a:rPr lang="en-US" sz="3200" b="1" dirty="0"/>
              <a:t>    </a:t>
            </a:r>
            <a:r>
              <a:rPr lang="en-US" b="1" dirty="0"/>
              <a:t>please use this Google Form registration link on the next slide. It is also posted on WCC website.</a:t>
            </a:r>
          </a:p>
          <a:p>
            <a:pPr marL="0" indent="0">
              <a:buNone/>
            </a:pPr>
            <a:r>
              <a:rPr lang="en-US" sz="2600" dirty="0"/>
              <a:t>Teams must designate what cadets are participating in: </a:t>
            </a:r>
            <a:r>
              <a:rPr lang="en-US" sz="2600" i="1" dirty="0"/>
              <a:t>Indoor colors,</a:t>
            </a:r>
          </a:p>
          <a:p>
            <a:pPr marL="457200" lvl="1" indent="0">
              <a:buNone/>
            </a:pPr>
            <a:r>
              <a:rPr lang="en-US" sz="2600" i="1" dirty="0"/>
              <a:t>     standard colors, and the service project. </a:t>
            </a:r>
            <a:r>
              <a:rPr lang="en-US" sz="2600" dirty="0"/>
              <a:t>(Team’s may reassign team members up until the day before Comp)</a:t>
            </a:r>
          </a:p>
          <a:p>
            <a:pPr lvl="1">
              <a:buFontTx/>
              <a:buChar char="-"/>
            </a:pPr>
            <a:r>
              <a:rPr lang="en-US" sz="2600" b="1" i="1" u="sng" dirty="0"/>
              <a:t>Wing Email address required for each cadet!!! </a:t>
            </a:r>
          </a:p>
          <a:p>
            <a:pPr marL="457200" lvl="1" indent="0">
              <a:buNone/>
            </a:pPr>
            <a:r>
              <a:rPr lang="en-US" sz="2200" b="1" i="1" u="sng" dirty="0">
                <a:solidFill>
                  <a:schemeClr val="accent6">
                    <a:lumMod val="40000"/>
                    <a:lumOff val="60000"/>
                  </a:schemeClr>
                </a:solidFill>
              </a:rPr>
              <a:t>https://docs.google.com/a/akwg.cap.gov/forms/d/e/1FAIpQLScDak8Ofm4ZX_3dFokXjvuHFByuNs7L3yCWfzi0YfEtzQs10w/viewform</a:t>
            </a:r>
          </a:p>
          <a:p>
            <a:endParaRPr lang="en-US" sz="1100" dirty="0"/>
          </a:p>
          <a:p>
            <a:r>
              <a:rPr lang="en-US" sz="3600" b="1" dirty="0"/>
              <a:t>Cost </a:t>
            </a:r>
            <a:r>
              <a:rPr lang="en-US" sz="2400" dirty="0"/>
              <a:t>(teams pay for their own members' meals at Dining Facility and/or Subway or equivalent)</a:t>
            </a:r>
          </a:p>
          <a:p>
            <a:pPr lvl="1"/>
            <a:r>
              <a:rPr lang="en-US" sz="3200" b="1" dirty="0"/>
              <a:t>All Virtual Teams 		$0.00    </a:t>
            </a:r>
            <a:r>
              <a:rPr lang="en-US" sz="2800" b="1" i="1" dirty="0">
                <a:solidFill>
                  <a:srgbClr val="00B050"/>
                </a:solidFill>
                <a:effectLst>
                  <a:outerShdw blurRad="38100" dist="38100" dir="2700000" algn="tl">
                    <a:srgbClr val="000000">
                      <a:alpha val="43137"/>
                    </a:srgbClr>
                  </a:outerShdw>
                </a:effectLst>
                <a:latin typeface="Arial Black" panose="020B0A04020102020204" pitchFamily="34" charset="0"/>
              </a:rPr>
              <a:t>“Free”</a:t>
            </a:r>
          </a:p>
          <a:p>
            <a:pPr lvl="1"/>
            <a:r>
              <a:rPr lang="en-US" sz="3600" b="1" dirty="0"/>
              <a:t>One Day WCC 		$20.00</a:t>
            </a:r>
          </a:p>
          <a:p>
            <a:pPr lvl="1"/>
            <a:r>
              <a:rPr lang="en-US" sz="3600" b="1" dirty="0"/>
              <a:t>Lunch only </a:t>
            </a:r>
            <a:r>
              <a:rPr lang="en-US" b="1" dirty="0"/>
              <a:t>(or per meal) </a:t>
            </a:r>
            <a:r>
              <a:rPr lang="en-US" sz="3600" b="1" dirty="0"/>
              <a:t>	$10.00</a:t>
            </a:r>
          </a:p>
          <a:p>
            <a:pPr marL="457200" lvl="1" indent="0">
              <a:buNone/>
            </a:pPr>
            <a:endParaRPr lang="en-US" dirty="0"/>
          </a:p>
        </p:txBody>
      </p:sp>
    </p:spTree>
    <p:extLst>
      <p:ext uri="{BB962C8B-B14F-4D97-AF65-F5344CB8AC3E}">
        <p14:creationId xmlns:p14="http://schemas.microsoft.com/office/powerpoint/2010/main" val="62008392"/>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46D057CB73E1C46B6FD17B9059867BF" ma:contentTypeVersion="8" ma:contentTypeDescription="Create a new document." ma:contentTypeScope="" ma:versionID="17a1ee7f5d63651a2c2a63392927a719">
  <xsd:schema xmlns:xsd="http://www.w3.org/2001/XMLSchema" xmlns:xs="http://www.w3.org/2001/XMLSchema" xmlns:p="http://schemas.microsoft.com/office/2006/metadata/properties" xmlns:ns3="52922201-bd2f-4090-bc09-ebb06dcf5831" targetNamespace="http://schemas.microsoft.com/office/2006/metadata/properties" ma:root="true" ma:fieldsID="91039242cc55a28db99322aa04bd7429" ns3:_="">
    <xsd:import namespace="52922201-bd2f-4090-bc09-ebb06dcf583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922201-bd2f-4090-bc09-ebb06dcf58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34C76A-014B-4E24-94CE-59A33A750507}">
  <ds:schemaRefs>
    <ds:schemaRef ds:uri="http://purl.org/dc/elements/1.1/"/>
    <ds:schemaRef ds:uri="http://schemas.microsoft.com/office/2006/documentManagement/types"/>
    <ds:schemaRef ds:uri="http://schemas.microsoft.com/office/2006/metadata/properties"/>
    <ds:schemaRef ds:uri="http://www.w3.org/XML/1998/namespace"/>
    <ds:schemaRef ds:uri="http://purl.org/dc/terms/"/>
    <ds:schemaRef ds:uri="52922201-bd2f-4090-bc09-ebb06dcf5831"/>
    <ds:schemaRef ds:uri="http://schemas.openxmlformats.org/package/2006/metadata/core-propertie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8C2B866C-E156-43DE-90C2-D0A0DFB0F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922201-bd2f-4090-bc09-ebb06dcf58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D72176-4016-4483-BD7B-3DE7A71451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TM04033923[[fn=Depth]]</Template>
  <TotalTime>6407</TotalTime>
  <Words>3357</Words>
  <Application>Microsoft Office PowerPoint</Application>
  <PresentationFormat>Widescreen</PresentationFormat>
  <Paragraphs>524</Paragraphs>
  <Slides>61</Slides>
  <Notes>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61</vt:i4>
      </vt:variant>
    </vt:vector>
  </HeadingPairs>
  <TitlesOfParts>
    <vt:vector size="74" baseType="lpstr">
      <vt:lpstr>Algerian</vt:lpstr>
      <vt:lpstr>Arial</vt:lpstr>
      <vt:lpstr>Arial Black</vt:lpstr>
      <vt:lpstr>Arial Narrow</vt:lpstr>
      <vt:lpstr>Arial Rounded MT Bold</vt:lpstr>
      <vt:lpstr>Bahnschrift SemiBold SemiConden</vt:lpstr>
      <vt:lpstr>Bradley Hand ITC</vt:lpstr>
      <vt:lpstr>Calibri</vt:lpstr>
      <vt:lpstr>Cambria</vt:lpstr>
      <vt:lpstr>Corbel</vt:lpstr>
      <vt:lpstr>Times New Roman</vt:lpstr>
      <vt:lpstr>Wingdings</vt:lpstr>
      <vt:lpstr>Depth</vt:lpstr>
      <vt:lpstr> 2023 Alaska wing  Cadet Competition  (WCC) Introduction </vt:lpstr>
      <vt:lpstr>Objectives:</vt:lpstr>
      <vt:lpstr>“NCC PROGRAM”</vt:lpstr>
      <vt:lpstr>Wing Competition Eligibility </vt:lpstr>
      <vt:lpstr>Combination &amp; 2nd Teams</vt:lpstr>
      <vt:lpstr>Event Overview </vt:lpstr>
      <vt:lpstr>Hybrid Competition Plan</vt:lpstr>
      <vt:lpstr>Wing “Ghost” Cadet Rules </vt:lpstr>
      <vt:lpstr>Sign-up &amp; Cost</vt:lpstr>
      <vt:lpstr>Sign-up here:   on Google Forms</vt:lpstr>
      <vt:lpstr>Required Equipment </vt:lpstr>
      <vt:lpstr>Indoor Posting Of The Colors</vt:lpstr>
      <vt:lpstr>IN-DOOR PRATICAL </vt:lpstr>
      <vt:lpstr>Set-up &amp; Rules</vt:lpstr>
      <vt:lpstr>PowerPoint Presentation</vt:lpstr>
      <vt:lpstr>Standard Element Drill</vt:lpstr>
      <vt:lpstr>PowerPoint Presentation</vt:lpstr>
      <vt:lpstr>Set-up &amp; Rules</vt:lpstr>
      <vt:lpstr>STANDARD Colors DRILL</vt:lpstr>
      <vt:lpstr>“Modified”  Color Guard Standard Drill</vt:lpstr>
      <vt:lpstr>“Modified”  Color Guard Standard Drill</vt:lpstr>
      <vt:lpstr>Set-up &amp; Rules</vt:lpstr>
      <vt:lpstr>Team  Leadership  Problem  (TLP)</vt:lpstr>
      <vt:lpstr>Team Leadership Problem </vt:lpstr>
      <vt:lpstr>PowerPoint Presentation</vt:lpstr>
      <vt:lpstr>Set-up &amp; Rules</vt:lpstr>
      <vt:lpstr>Uniform Build (Prep)</vt:lpstr>
      <vt:lpstr>Uniform “Preparation” build</vt:lpstr>
      <vt:lpstr>PowerPoint Presentation</vt:lpstr>
      <vt:lpstr>WCC Uniform Build Kit</vt:lpstr>
      <vt:lpstr>Set-up By the Team </vt:lpstr>
      <vt:lpstr>WCC Uniform Build INFO</vt:lpstr>
      <vt:lpstr>WCC Physical Fitness Test</vt:lpstr>
      <vt:lpstr>WCC Physical Fitness Test</vt:lpstr>
      <vt:lpstr> Ghost Cadets &amp; PT Restricted Cadets</vt:lpstr>
      <vt:lpstr>PACER Run</vt:lpstr>
      <vt:lpstr>PowerPoint Presentation</vt:lpstr>
      <vt:lpstr>Push-up’s </vt:lpstr>
      <vt:lpstr>Curl-up </vt:lpstr>
      <vt:lpstr>Sit &amp; Reach</vt:lpstr>
      <vt:lpstr>Written Exam</vt:lpstr>
      <vt:lpstr>WRITTEN EXAM</vt:lpstr>
      <vt:lpstr>WRITTEN EXAM</vt:lpstr>
      <vt:lpstr>Pre-Competition Service Project</vt:lpstr>
      <vt:lpstr>PowerPoint Presentation</vt:lpstr>
      <vt:lpstr>Service Project Rules</vt:lpstr>
      <vt:lpstr>Service Project Rules</vt:lpstr>
      <vt:lpstr>Service Project Rules</vt:lpstr>
      <vt:lpstr>PowerPoint Presentation</vt:lpstr>
      <vt:lpstr>Jeopardy or Knowledge Quiz</vt:lpstr>
      <vt:lpstr>Jeopardy: Methods &amp; Controls</vt:lpstr>
      <vt:lpstr>PowerPoint Presentation</vt:lpstr>
      <vt:lpstr>Reporting in </vt:lpstr>
      <vt:lpstr>PowerPoint Presentation</vt:lpstr>
      <vt:lpstr>PowerPoint Presentation</vt:lpstr>
      <vt:lpstr>PowerPoint Presentation</vt:lpstr>
      <vt:lpstr>PowerPoint Presentation</vt:lpstr>
      <vt:lpstr>PowerPoint Presentation</vt:lpstr>
      <vt:lpstr>Seniors Members Roles </vt:lpstr>
      <vt:lpstr>Schedule Of 2024 Competitions </vt:lpstr>
      <vt:lpstr>PowerPoint Presentation</vt:lpstr>
    </vt:vector>
  </TitlesOfParts>
  <Company>U.S. Department of Defense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Stickel, Edward J CSC</dc:creator>
  <cp:lastModifiedBy>Stickel, Edward J CPO USCG BASE KODIAK (USA)</cp:lastModifiedBy>
  <cp:revision>582</cp:revision>
  <cp:lastPrinted>2023-10-07T00:40:05Z</cp:lastPrinted>
  <dcterms:created xsi:type="dcterms:W3CDTF">2019-08-17T02:01:03Z</dcterms:created>
  <dcterms:modified xsi:type="dcterms:W3CDTF">2023-10-07T01:30:28Z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0x010100B46D057CB73E1C46B6FD17B9059867BF</vt:lpwstr>
  </property>
</Properties>
</file>