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9388475" cy="7102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88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mZ4xMV09RYIqhek7pIxBnnpnrl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A9B8319D-6765-4A23-92FB-19DE12E35DC1}">
  <a:tblStyle styleId="{A9B8319D-6765-4A23-92FB-19DE12E35DC1}"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AF1"/>
          </a:solidFill>
        </a:fill>
      </a:tcStyle>
    </a:wholeTbl>
    <a:band1H>
      <a:tcTxStyle b="off" i="off"/>
      <a:tcStyle>
        <a:tcBdr/>
        <a:fill>
          <a:solidFill>
            <a:srgbClr val="CED2E2"/>
          </a:solidFill>
        </a:fill>
      </a:tcStyle>
    </a:band1H>
    <a:band2H>
      <a:tcTxStyle b="off" i="off"/>
      <a:tcStyle>
        <a:tcBdr/>
      </a:tcStyle>
    </a:band2H>
    <a:band1V>
      <a:tcTxStyle b="off" i="off"/>
      <a:tcStyle>
        <a:tcBdr/>
        <a:fill>
          <a:solidFill>
            <a:srgbClr val="CED2E2"/>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ABCA2915-45E7-49ED-B60C-87D0D09F05D9}"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10" d="100"/>
          <a:sy n="110" d="100"/>
        </p:scale>
        <p:origin x="-558" y="-90"/>
      </p:cViewPr>
      <p:guideLst>
        <p:guide orient="horz" pos="288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38825" y="3373675"/>
            <a:ext cx="7510775" cy="319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txBox="1">
            <a:spLocks noGrp="1"/>
          </p:cNvSpPr>
          <p:nvPr>
            <p:ph type="body" idx="1"/>
          </p:nvPr>
        </p:nvSpPr>
        <p:spPr>
          <a:xfrm>
            <a:off x="938825" y="3373675"/>
            <a:ext cx="7510775" cy="319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 name="Google Shape;70;p1: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806a84b51a_0_0:notes"/>
          <p:cNvSpPr txBox="1">
            <a:spLocks noGrp="1"/>
          </p:cNvSpPr>
          <p:nvPr>
            <p:ph type="body" idx="1"/>
          </p:nvPr>
        </p:nvSpPr>
        <p:spPr>
          <a:xfrm>
            <a:off x="938825" y="3373675"/>
            <a:ext cx="7510800" cy="3196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g2806a84b51a_0_0: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7b11d94f3e_0_13:notes"/>
          <p:cNvSpPr txBox="1">
            <a:spLocks noGrp="1"/>
          </p:cNvSpPr>
          <p:nvPr>
            <p:ph type="body" idx="1"/>
          </p:nvPr>
        </p:nvSpPr>
        <p:spPr>
          <a:xfrm>
            <a:off x="938825" y="3373675"/>
            <a:ext cx="7510800" cy="3196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g27b11d94f3e_0_13: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7b11d94f3e_0_0:notes"/>
          <p:cNvSpPr txBox="1">
            <a:spLocks noGrp="1"/>
          </p:cNvSpPr>
          <p:nvPr>
            <p:ph type="body" idx="1"/>
          </p:nvPr>
        </p:nvSpPr>
        <p:spPr>
          <a:xfrm>
            <a:off x="938825" y="3373675"/>
            <a:ext cx="7510800" cy="3196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g27b11d94f3e_0_0: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3:notes"/>
          <p:cNvSpPr txBox="1">
            <a:spLocks noGrp="1"/>
          </p:cNvSpPr>
          <p:nvPr>
            <p:ph type="body" idx="1"/>
          </p:nvPr>
        </p:nvSpPr>
        <p:spPr>
          <a:xfrm>
            <a:off x="938825" y="3373675"/>
            <a:ext cx="7510775" cy="319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33: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938825" y="3373675"/>
            <a:ext cx="7510775" cy="319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p10: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txBox="1">
            <a:spLocks noGrp="1"/>
          </p:cNvSpPr>
          <p:nvPr>
            <p:ph type="body" idx="1"/>
          </p:nvPr>
        </p:nvSpPr>
        <p:spPr>
          <a:xfrm>
            <a:off x="938825" y="3373675"/>
            <a:ext cx="7510775" cy="319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0" name="Google Shape;190;p11: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4221d18a10_0_0:notes"/>
          <p:cNvSpPr txBox="1">
            <a:spLocks noGrp="1"/>
          </p:cNvSpPr>
          <p:nvPr>
            <p:ph type="body" idx="1"/>
          </p:nvPr>
        </p:nvSpPr>
        <p:spPr>
          <a:xfrm>
            <a:off x="938825" y="3373675"/>
            <a:ext cx="7510800" cy="3196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g24221d18a10_0_0: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2:notes"/>
          <p:cNvSpPr txBox="1">
            <a:spLocks noGrp="1"/>
          </p:cNvSpPr>
          <p:nvPr>
            <p:ph type="body" idx="1"/>
          </p:nvPr>
        </p:nvSpPr>
        <p:spPr>
          <a:xfrm>
            <a:off x="938825" y="3373675"/>
            <a:ext cx="7510775" cy="319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12: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txBox="1">
            <a:spLocks noGrp="1"/>
          </p:cNvSpPr>
          <p:nvPr>
            <p:ph type="body" idx="1"/>
          </p:nvPr>
        </p:nvSpPr>
        <p:spPr>
          <a:xfrm>
            <a:off x="938825" y="3373675"/>
            <a:ext cx="7510775" cy="319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 name="Google Shape;219;p13: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9:notes"/>
          <p:cNvSpPr txBox="1">
            <a:spLocks noGrp="1"/>
          </p:cNvSpPr>
          <p:nvPr>
            <p:ph type="body" idx="1"/>
          </p:nvPr>
        </p:nvSpPr>
        <p:spPr>
          <a:xfrm>
            <a:off x="938825" y="3373675"/>
            <a:ext cx="7510775" cy="319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 name="Google Shape;229;p19: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6: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6:notes"/>
          <p:cNvSpPr txBox="1">
            <a:spLocks noGrp="1"/>
          </p:cNvSpPr>
          <p:nvPr>
            <p:ph type="body" idx="1"/>
          </p:nvPr>
        </p:nvSpPr>
        <p:spPr>
          <a:xfrm>
            <a:off x="938825" y="3373675"/>
            <a:ext cx="7510775" cy="3196100"/>
          </a:xfrm>
          <a:prstGeom prst="rect">
            <a:avLst/>
          </a:prstGeom>
          <a:noFill/>
          <a:ln>
            <a:noFill/>
          </a:ln>
        </p:spPr>
        <p:txBody>
          <a:bodyPr spcFirstLastPara="1" wrap="square" lIns="91425" tIns="91425" rIns="91425" bIns="91425" anchor="t" anchorCtr="0">
            <a:norm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4:notes"/>
          <p:cNvSpPr txBox="1">
            <a:spLocks noGrp="1"/>
          </p:cNvSpPr>
          <p:nvPr>
            <p:ph type="body" idx="1"/>
          </p:nvPr>
        </p:nvSpPr>
        <p:spPr>
          <a:xfrm>
            <a:off x="938825" y="3373675"/>
            <a:ext cx="7510775" cy="319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p14: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txBox="1">
            <a:spLocks noGrp="1"/>
          </p:cNvSpPr>
          <p:nvPr>
            <p:ph type="body" idx="1"/>
          </p:nvPr>
        </p:nvSpPr>
        <p:spPr>
          <a:xfrm>
            <a:off x="938825" y="3373675"/>
            <a:ext cx="7510775" cy="319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5" name="Google Shape;245;p15: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6:notes"/>
          <p:cNvSpPr txBox="1">
            <a:spLocks noGrp="1"/>
          </p:cNvSpPr>
          <p:nvPr>
            <p:ph type="body" idx="1"/>
          </p:nvPr>
        </p:nvSpPr>
        <p:spPr>
          <a:xfrm>
            <a:off x="938825" y="3373675"/>
            <a:ext cx="7510775" cy="319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 name="Google Shape;255;p16: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7:notes"/>
          <p:cNvSpPr txBox="1">
            <a:spLocks noGrp="1"/>
          </p:cNvSpPr>
          <p:nvPr>
            <p:ph type="body" idx="1"/>
          </p:nvPr>
        </p:nvSpPr>
        <p:spPr>
          <a:xfrm>
            <a:off x="938825" y="3373675"/>
            <a:ext cx="7510775" cy="319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p17: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8:notes"/>
          <p:cNvSpPr txBox="1">
            <a:spLocks noGrp="1"/>
          </p:cNvSpPr>
          <p:nvPr>
            <p:ph type="body" idx="1"/>
          </p:nvPr>
        </p:nvSpPr>
        <p:spPr>
          <a:xfrm>
            <a:off x="938825" y="3373675"/>
            <a:ext cx="7510775" cy="319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5" name="Google Shape;275;p18: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4:notes"/>
          <p:cNvSpPr txBox="1">
            <a:spLocks noGrp="1"/>
          </p:cNvSpPr>
          <p:nvPr>
            <p:ph type="body" idx="1"/>
          </p:nvPr>
        </p:nvSpPr>
        <p:spPr>
          <a:xfrm>
            <a:off x="938825" y="3373675"/>
            <a:ext cx="7510775" cy="319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 name="Google Shape;285;p24: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0:notes"/>
          <p:cNvSpPr txBox="1">
            <a:spLocks noGrp="1"/>
          </p:cNvSpPr>
          <p:nvPr>
            <p:ph type="body" idx="1"/>
          </p:nvPr>
        </p:nvSpPr>
        <p:spPr>
          <a:xfrm>
            <a:off x="938825" y="3373675"/>
            <a:ext cx="7510775" cy="319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4" name="Google Shape;294;p20: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5:notes"/>
          <p:cNvSpPr txBox="1">
            <a:spLocks noGrp="1"/>
          </p:cNvSpPr>
          <p:nvPr>
            <p:ph type="body" idx="1"/>
          </p:nvPr>
        </p:nvSpPr>
        <p:spPr>
          <a:xfrm>
            <a:off x="938825" y="3373675"/>
            <a:ext cx="7510775" cy="319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4" name="Google Shape;304;p35: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bfcab91889_0_0:notes"/>
          <p:cNvSpPr>
            <a:spLocks noGrp="1" noRot="1" noChangeAspect="1"/>
          </p:cNvSpPr>
          <p:nvPr>
            <p:ph type="sldImg" idx="2"/>
          </p:nvPr>
        </p:nvSpPr>
        <p:spPr>
          <a:xfrm>
            <a:off x="2328863" y="533400"/>
            <a:ext cx="4732200" cy="2662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bfcab91889_0_0:notes"/>
          <p:cNvSpPr txBox="1">
            <a:spLocks noGrp="1"/>
          </p:cNvSpPr>
          <p:nvPr>
            <p:ph type="body" idx="1"/>
          </p:nvPr>
        </p:nvSpPr>
        <p:spPr>
          <a:xfrm>
            <a:off x="938825" y="3373675"/>
            <a:ext cx="7510800" cy="319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6:notes"/>
          <p:cNvSpPr txBox="1">
            <a:spLocks noGrp="1"/>
          </p:cNvSpPr>
          <p:nvPr>
            <p:ph type="body" idx="1"/>
          </p:nvPr>
        </p:nvSpPr>
        <p:spPr>
          <a:xfrm>
            <a:off x="938825" y="3373675"/>
            <a:ext cx="7510775" cy="319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6" name="Google Shape;316;p26: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938825" y="3373675"/>
            <a:ext cx="7510775" cy="319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 name="Google Shape;83;p3: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txBox="1">
            <a:spLocks noGrp="1"/>
          </p:cNvSpPr>
          <p:nvPr>
            <p:ph type="body" idx="1"/>
          </p:nvPr>
        </p:nvSpPr>
        <p:spPr>
          <a:xfrm>
            <a:off x="938825" y="3373675"/>
            <a:ext cx="7510775" cy="319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p5: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7:notes"/>
          <p:cNvSpPr txBox="1">
            <a:spLocks noGrp="1"/>
          </p:cNvSpPr>
          <p:nvPr>
            <p:ph type="body" idx="1"/>
          </p:nvPr>
        </p:nvSpPr>
        <p:spPr>
          <a:xfrm>
            <a:off x="938825" y="3373675"/>
            <a:ext cx="7510775" cy="319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7: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9:notes"/>
          <p:cNvSpPr txBox="1">
            <a:spLocks noGrp="1"/>
          </p:cNvSpPr>
          <p:nvPr>
            <p:ph type="body" idx="1"/>
          </p:nvPr>
        </p:nvSpPr>
        <p:spPr>
          <a:xfrm>
            <a:off x="938825" y="3373675"/>
            <a:ext cx="7510775" cy="319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9: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7acfdc4d2e_0_0:notes"/>
          <p:cNvSpPr txBox="1">
            <a:spLocks noGrp="1"/>
          </p:cNvSpPr>
          <p:nvPr>
            <p:ph type="body" idx="1"/>
          </p:nvPr>
        </p:nvSpPr>
        <p:spPr>
          <a:xfrm>
            <a:off x="938825" y="3373675"/>
            <a:ext cx="7510800" cy="3196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g27acfdc4d2e_0_0: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bfbda647d9_0_2:notes"/>
          <p:cNvSpPr txBox="1">
            <a:spLocks noGrp="1"/>
          </p:cNvSpPr>
          <p:nvPr>
            <p:ph type="body" idx="1"/>
          </p:nvPr>
        </p:nvSpPr>
        <p:spPr>
          <a:xfrm>
            <a:off x="938825" y="3373675"/>
            <a:ext cx="7510800" cy="3196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g2bfbda647d9_0_2:notes"/>
          <p:cNvSpPr>
            <a:spLocks noGrp="1" noRot="1" noChangeAspect="1"/>
          </p:cNvSpPr>
          <p:nvPr>
            <p:ph type="sldImg" idx="2"/>
          </p:nvPr>
        </p:nvSpPr>
        <p:spPr>
          <a:xfrm>
            <a:off x="2328863" y="533400"/>
            <a:ext cx="4732200" cy="2662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938825" y="3373675"/>
            <a:ext cx="7510775" cy="319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p2:notes"/>
          <p:cNvSpPr>
            <a:spLocks noGrp="1" noRot="1" noChangeAspect="1"/>
          </p:cNvSpPr>
          <p:nvPr>
            <p:ph type="sldImg" idx="2"/>
          </p:nvPr>
        </p:nvSpPr>
        <p:spPr>
          <a:xfrm>
            <a:off x="2328863" y="533400"/>
            <a:ext cx="4732337"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37"/>
          <p:cNvSpPr txBox="1">
            <a:spLocks noGrp="1"/>
          </p:cNvSpPr>
          <p:nvPr>
            <p:ph type="ctrTitle"/>
          </p:nvPr>
        </p:nvSpPr>
        <p:spPr>
          <a:xfrm>
            <a:off x="2745913" y="2263140"/>
            <a:ext cx="6700172" cy="165576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6000"/>
              <a:buFont typeface="Arial"/>
              <a:buNone/>
              <a:defRPr sz="60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37"/>
          <p:cNvSpPr txBox="1">
            <a:spLocks noGrp="1"/>
          </p:cNvSpPr>
          <p:nvPr>
            <p:ph type="subTitle" idx="1"/>
          </p:nvPr>
        </p:nvSpPr>
        <p:spPr>
          <a:xfrm>
            <a:off x="2745913" y="4092893"/>
            <a:ext cx="6700172"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3" name="Google Shape;13;p37" descr="A blue shield with white text and mountains and trees&#10;&#10;Description automatically generated"/>
          <p:cNvPicPr preferRelativeResize="0"/>
          <p:nvPr/>
        </p:nvPicPr>
        <p:blipFill rotWithShape="1">
          <a:blip r:embed="rId3">
            <a:alphaModFix/>
          </a:blip>
          <a:srcRect/>
          <a:stretch/>
        </p:blipFill>
        <p:spPr>
          <a:xfrm>
            <a:off x="100580" y="114295"/>
            <a:ext cx="1411228" cy="1419821"/>
          </a:xfrm>
          <a:prstGeom prst="rect">
            <a:avLst/>
          </a:prstGeom>
          <a:solidFill>
            <a:schemeClr val="lt1"/>
          </a:solidFill>
          <a:ln>
            <a:noFill/>
          </a:ln>
        </p:spPr>
      </p:pic>
      <p:pic>
        <p:nvPicPr>
          <p:cNvPr id="14" name="Google Shape;14;p37" descr="A blue shield with white text and mountains and trees&#10;&#10;Description automatically generated"/>
          <p:cNvPicPr preferRelativeResize="0"/>
          <p:nvPr/>
        </p:nvPicPr>
        <p:blipFill rotWithShape="1">
          <a:blip r:embed="rId4">
            <a:alphaModFix/>
          </a:blip>
          <a:srcRect/>
          <a:stretch/>
        </p:blipFill>
        <p:spPr>
          <a:xfrm>
            <a:off x="9564034" y="2263140"/>
            <a:ext cx="1681139" cy="169137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57"/>
        <p:cNvGrpSpPr/>
        <p:nvPr/>
      </p:nvGrpSpPr>
      <p:grpSpPr>
        <a:xfrm>
          <a:off x="0" y="0"/>
          <a:ext cx="0" cy="0"/>
          <a:chOff x="0" y="0"/>
          <a:chExt cx="0" cy="0"/>
        </a:xfrm>
      </p:grpSpPr>
      <p:sp>
        <p:nvSpPr>
          <p:cNvPr id="58" name="Google Shape;58;p45"/>
          <p:cNvSpPr>
            <a:spLocks noGrp="1"/>
          </p:cNvSpPr>
          <p:nvPr>
            <p:ph type="pic" idx="2"/>
          </p:nvPr>
        </p:nvSpPr>
        <p:spPr>
          <a:xfrm>
            <a:off x="5183188" y="1223011"/>
            <a:ext cx="6172200" cy="4638040"/>
          </a:xfrm>
          <a:prstGeom prst="rect">
            <a:avLst/>
          </a:prstGeom>
          <a:noFill/>
          <a:ln>
            <a:noFill/>
          </a:ln>
        </p:spPr>
      </p:sp>
      <p:sp>
        <p:nvSpPr>
          <p:cNvPr id="59" name="Google Shape;59;p45"/>
          <p:cNvSpPr txBox="1">
            <a:spLocks noGrp="1"/>
          </p:cNvSpPr>
          <p:nvPr>
            <p:ph type="title"/>
          </p:nvPr>
        </p:nvSpPr>
        <p:spPr>
          <a:xfrm>
            <a:off x="839788" y="1223011"/>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5"/>
          <p:cNvSpPr txBox="1">
            <a:spLocks noGrp="1"/>
          </p:cNvSpPr>
          <p:nvPr>
            <p:ph type="body" idx="1"/>
          </p:nvPr>
        </p:nvSpPr>
        <p:spPr>
          <a:xfrm>
            <a:off x="839788" y="2823210"/>
            <a:ext cx="3932237" cy="304577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45"/>
          <p:cNvSpPr txBox="1">
            <a:spLocks noGrp="1"/>
          </p:cNvSpPr>
          <p:nvPr>
            <p:ph type="sldNum" idx="12"/>
          </p:nvPr>
        </p:nvSpPr>
        <p:spPr>
          <a:xfrm>
            <a:off x="112395" y="6417626"/>
            <a:ext cx="2743200" cy="31496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2"/>
        <p:cNvGrpSpPr/>
        <p:nvPr/>
      </p:nvGrpSpPr>
      <p:grpSpPr>
        <a:xfrm>
          <a:off x="0" y="0"/>
          <a:ext cx="0" cy="0"/>
          <a:chOff x="0" y="0"/>
          <a:chExt cx="0" cy="0"/>
        </a:xfrm>
      </p:grpSpPr>
      <p:sp>
        <p:nvSpPr>
          <p:cNvPr id="63" name="Google Shape;63;p46"/>
          <p:cNvSpPr txBox="1">
            <a:spLocks noGrp="1"/>
          </p:cNvSpPr>
          <p:nvPr>
            <p:ph type="title"/>
          </p:nvPr>
        </p:nvSpPr>
        <p:spPr>
          <a:xfrm>
            <a:off x="202327" y="1230948"/>
            <a:ext cx="376388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6"/>
          <p:cNvSpPr txBox="1">
            <a:spLocks noGrp="1"/>
          </p:cNvSpPr>
          <p:nvPr>
            <p:ph type="body" idx="1"/>
          </p:nvPr>
        </p:nvSpPr>
        <p:spPr>
          <a:xfrm>
            <a:off x="4210248" y="1247140"/>
            <a:ext cx="3763884" cy="4621847"/>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46"/>
          <p:cNvSpPr txBox="1">
            <a:spLocks noGrp="1"/>
          </p:cNvSpPr>
          <p:nvPr>
            <p:ph type="body" idx="2"/>
          </p:nvPr>
        </p:nvSpPr>
        <p:spPr>
          <a:xfrm>
            <a:off x="202327" y="2831148"/>
            <a:ext cx="3763883" cy="30378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46"/>
          <p:cNvSpPr txBox="1">
            <a:spLocks noGrp="1"/>
          </p:cNvSpPr>
          <p:nvPr>
            <p:ph type="body" idx="3"/>
          </p:nvPr>
        </p:nvSpPr>
        <p:spPr>
          <a:xfrm>
            <a:off x="8218170" y="1254125"/>
            <a:ext cx="3763883" cy="4621847"/>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46"/>
          <p:cNvSpPr txBox="1">
            <a:spLocks noGrp="1"/>
          </p:cNvSpPr>
          <p:nvPr>
            <p:ph type="sldNum" idx="12"/>
          </p:nvPr>
        </p:nvSpPr>
        <p:spPr>
          <a:xfrm>
            <a:off x="112395" y="6417626"/>
            <a:ext cx="2743200" cy="31496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38"/>
          <p:cNvSpPr txBox="1">
            <a:spLocks noGrp="1"/>
          </p:cNvSpPr>
          <p:nvPr>
            <p:ph type="body" idx="1"/>
          </p:nvPr>
        </p:nvSpPr>
        <p:spPr>
          <a:xfrm>
            <a:off x="838200" y="1560195"/>
            <a:ext cx="10515600" cy="461676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38"/>
          <p:cNvSpPr txBox="1">
            <a:spLocks noGrp="1"/>
          </p:cNvSpPr>
          <p:nvPr>
            <p:ph type="title"/>
          </p:nvPr>
        </p:nvSpPr>
        <p:spPr>
          <a:xfrm>
            <a:off x="1814945" y="405131"/>
            <a:ext cx="9662680" cy="8407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8"/>
          <p:cNvSpPr txBox="1">
            <a:spLocks noGrp="1"/>
          </p:cNvSpPr>
          <p:nvPr>
            <p:ph type="sldNum" idx="12"/>
          </p:nvPr>
        </p:nvSpPr>
        <p:spPr>
          <a:xfrm>
            <a:off x="112395" y="6417626"/>
            <a:ext cx="2743200" cy="31496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 panel">
  <p:cSld name="4 panel">
    <p:spTree>
      <p:nvGrpSpPr>
        <p:cNvPr id="1" name="Shape 19"/>
        <p:cNvGrpSpPr/>
        <p:nvPr/>
      </p:nvGrpSpPr>
      <p:grpSpPr>
        <a:xfrm>
          <a:off x="0" y="0"/>
          <a:ext cx="0" cy="0"/>
          <a:chOff x="0" y="0"/>
          <a:chExt cx="0" cy="0"/>
        </a:xfrm>
      </p:grpSpPr>
      <p:sp>
        <p:nvSpPr>
          <p:cNvPr id="20" name="Google Shape;20;p39"/>
          <p:cNvSpPr txBox="1">
            <a:spLocks noGrp="1"/>
          </p:cNvSpPr>
          <p:nvPr>
            <p:ph type="body" idx="1"/>
          </p:nvPr>
        </p:nvSpPr>
        <p:spPr>
          <a:xfrm>
            <a:off x="518160" y="1876926"/>
            <a:ext cx="5486400" cy="1905366"/>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chemeClr val="dk1"/>
              </a:buClr>
              <a:buSzPts val="2000"/>
              <a:buChar char="•"/>
              <a:defRPr sz="16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9"/>
          <p:cNvSpPr txBox="1">
            <a:spLocks noGrp="1"/>
          </p:cNvSpPr>
          <p:nvPr>
            <p:ph type="body" idx="2"/>
          </p:nvPr>
        </p:nvSpPr>
        <p:spPr>
          <a:xfrm>
            <a:off x="6187440" y="1876926"/>
            <a:ext cx="5486400" cy="1905366"/>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chemeClr val="dk1"/>
              </a:buClr>
              <a:buSzPts val="2000"/>
              <a:buChar char="•"/>
              <a:defRPr sz="16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9"/>
          <p:cNvSpPr txBox="1">
            <a:spLocks noGrp="1"/>
          </p:cNvSpPr>
          <p:nvPr>
            <p:ph type="title"/>
          </p:nvPr>
        </p:nvSpPr>
        <p:spPr>
          <a:xfrm>
            <a:off x="1731817" y="405131"/>
            <a:ext cx="9745807" cy="8407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9"/>
          <p:cNvSpPr txBox="1">
            <a:spLocks noGrp="1"/>
          </p:cNvSpPr>
          <p:nvPr>
            <p:ph type="sldNum" idx="12"/>
          </p:nvPr>
        </p:nvSpPr>
        <p:spPr>
          <a:xfrm>
            <a:off x="112395" y="6417626"/>
            <a:ext cx="2743200" cy="31496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24" name="Google Shape;24;p39"/>
          <p:cNvSpPr txBox="1">
            <a:spLocks noGrp="1"/>
          </p:cNvSpPr>
          <p:nvPr>
            <p:ph type="body" idx="3"/>
          </p:nvPr>
        </p:nvSpPr>
        <p:spPr>
          <a:xfrm>
            <a:off x="518160" y="4255278"/>
            <a:ext cx="5486400" cy="1905366"/>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chemeClr val="dk1"/>
              </a:buClr>
              <a:buSzPts val="2000"/>
              <a:buChar char="•"/>
              <a:defRPr sz="16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9"/>
          <p:cNvSpPr txBox="1">
            <a:spLocks noGrp="1"/>
          </p:cNvSpPr>
          <p:nvPr>
            <p:ph type="body" idx="4"/>
          </p:nvPr>
        </p:nvSpPr>
        <p:spPr>
          <a:xfrm>
            <a:off x="6187440" y="4255278"/>
            <a:ext cx="5486400" cy="1905366"/>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chemeClr val="dk1"/>
              </a:buClr>
              <a:buSzPts val="2000"/>
              <a:buChar char="•"/>
              <a:defRPr sz="16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6" name="Google Shape;26;p39"/>
          <p:cNvCxnSpPr/>
          <p:nvPr/>
        </p:nvCxnSpPr>
        <p:spPr>
          <a:xfrm>
            <a:off x="365760" y="3840480"/>
            <a:ext cx="11430000" cy="0"/>
          </a:xfrm>
          <a:prstGeom prst="straightConnector1">
            <a:avLst/>
          </a:prstGeom>
          <a:noFill/>
          <a:ln w="15875" cap="rnd" cmpd="sng">
            <a:solidFill>
              <a:srgbClr val="252E68"/>
            </a:solidFill>
            <a:prstDash val="solid"/>
            <a:round/>
            <a:headEnd type="none" w="sm" len="sm"/>
            <a:tailEnd type="none" w="sm" len="sm"/>
          </a:ln>
        </p:spPr>
      </p:cxnSp>
      <p:cxnSp>
        <p:nvCxnSpPr>
          <p:cNvPr id="27" name="Google Shape;27;p39"/>
          <p:cNvCxnSpPr/>
          <p:nvPr/>
        </p:nvCxnSpPr>
        <p:spPr>
          <a:xfrm>
            <a:off x="6096000" y="1371600"/>
            <a:ext cx="0" cy="4839855"/>
          </a:xfrm>
          <a:prstGeom prst="straightConnector1">
            <a:avLst/>
          </a:prstGeom>
          <a:noFill/>
          <a:ln w="15875" cap="rnd" cmpd="sng">
            <a:solidFill>
              <a:srgbClr val="252E68"/>
            </a:solidFill>
            <a:prstDash val="solid"/>
            <a:round/>
            <a:headEnd type="none" w="sm" len="sm"/>
            <a:tailEnd type="none" w="sm" len="sm"/>
          </a:ln>
        </p:spPr>
      </p:cxnSp>
      <p:sp>
        <p:nvSpPr>
          <p:cNvPr id="28" name="Google Shape;28;p39"/>
          <p:cNvSpPr txBox="1"/>
          <p:nvPr/>
        </p:nvSpPr>
        <p:spPr>
          <a:xfrm>
            <a:off x="6187440" y="3895344"/>
            <a:ext cx="5486395" cy="338328"/>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Events Planned &gt; 60 Days</a:t>
            </a:r>
            <a:endParaRPr sz="1400" b="0" i="0" u="none" strike="noStrike" cap="none">
              <a:solidFill>
                <a:srgbClr val="000000"/>
              </a:solidFill>
              <a:latin typeface="Arial"/>
              <a:ea typeface="Arial"/>
              <a:cs typeface="Arial"/>
              <a:sym typeface="Arial"/>
            </a:endParaRPr>
          </a:p>
        </p:txBody>
      </p:sp>
      <p:sp>
        <p:nvSpPr>
          <p:cNvPr id="29" name="Google Shape;29;p39"/>
          <p:cNvSpPr txBox="1"/>
          <p:nvPr/>
        </p:nvSpPr>
        <p:spPr>
          <a:xfrm>
            <a:off x="6190488" y="1517904"/>
            <a:ext cx="5486395" cy="338328"/>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Problems / Issues</a:t>
            </a:r>
            <a:endParaRPr sz="1400" b="0" i="0" u="none" strike="noStrike" cap="none">
              <a:solidFill>
                <a:srgbClr val="000000"/>
              </a:solidFill>
              <a:latin typeface="Arial"/>
              <a:ea typeface="Arial"/>
              <a:cs typeface="Arial"/>
              <a:sym typeface="Arial"/>
            </a:endParaRPr>
          </a:p>
        </p:txBody>
      </p:sp>
      <p:sp>
        <p:nvSpPr>
          <p:cNvPr id="30" name="Google Shape;30;p39"/>
          <p:cNvSpPr txBox="1"/>
          <p:nvPr/>
        </p:nvSpPr>
        <p:spPr>
          <a:xfrm>
            <a:off x="521208" y="1517904"/>
            <a:ext cx="5486395" cy="338328"/>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Triumphs / Accomplishments</a:t>
            </a:r>
            <a:endParaRPr sz="1400" b="0" i="0" u="none" strike="noStrike" cap="none">
              <a:solidFill>
                <a:srgbClr val="000000"/>
              </a:solidFill>
              <a:latin typeface="Arial"/>
              <a:ea typeface="Arial"/>
              <a:cs typeface="Arial"/>
              <a:sym typeface="Arial"/>
            </a:endParaRPr>
          </a:p>
        </p:txBody>
      </p:sp>
      <p:sp>
        <p:nvSpPr>
          <p:cNvPr id="31" name="Google Shape;31;p39"/>
          <p:cNvSpPr txBox="1"/>
          <p:nvPr/>
        </p:nvSpPr>
        <p:spPr>
          <a:xfrm>
            <a:off x="521208" y="3895344"/>
            <a:ext cx="5486395" cy="338328"/>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Scheduled events &lt; 60 Days</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2"/>
        <p:cNvGrpSpPr/>
        <p:nvPr/>
      </p:nvGrpSpPr>
      <p:grpSpPr>
        <a:xfrm>
          <a:off x="0" y="0"/>
          <a:ext cx="0" cy="0"/>
          <a:chOff x="0" y="0"/>
          <a:chExt cx="0" cy="0"/>
        </a:xfrm>
      </p:grpSpPr>
      <p:sp>
        <p:nvSpPr>
          <p:cNvPr id="33" name="Google Shape;33;p40"/>
          <p:cNvSpPr txBox="1">
            <a:spLocks noGrp="1"/>
          </p:cNvSpPr>
          <p:nvPr>
            <p:ph type="title"/>
          </p:nvPr>
        </p:nvSpPr>
        <p:spPr>
          <a:xfrm>
            <a:off x="1690255" y="405131"/>
            <a:ext cx="9787370" cy="8407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0"/>
          <p:cNvSpPr txBox="1">
            <a:spLocks noGrp="1"/>
          </p:cNvSpPr>
          <p:nvPr>
            <p:ph type="sldNum" idx="12"/>
          </p:nvPr>
        </p:nvSpPr>
        <p:spPr>
          <a:xfrm>
            <a:off x="112395" y="6417626"/>
            <a:ext cx="2743200" cy="31496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1483995" y="405131"/>
            <a:ext cx="9869805" cy="8407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body" idx="1"/>
          </p:nvPr>
        </p:nvSpPr>
        <p:spPr>
          <a:xfrm>
            <a:off x="838200" y="1503045"/>
            <a:ext cx="10515600" cy="467391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41"/>
          <p:cNvSpPr txBox="1">
            <a:spLocks noGrp="1"/>
          </p:cNvSpPr>
          <p:nvPr>
            <p:ph type="body" idx="1"/>
          </p:nvPr>
        </p:nvSpPr>
        <p:spPr>
          <a:xfrm>
            <a:off x="838200" y="1565910"/>
            <a:ext cx="5181600" cy="461105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1"/>
          <p:cNvSpPr txBox="1">
            <a:spLocks noGrp="1"/>
          </p:cNvSpPr>
          <p:nvPr>
            <p:ph type="body" idx="2"/>
          </p:nvPr>
        </p:nvSpPr>
        <p:spPr>
          <a:xfrm>
            <a:off x="6172200" y="1565910"/>
            <a:ext cx="5181600" cy="461105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1"/>
          <p:cNvSpPr txBox="1">
            <a:spLocks noGrp="1"/>
          </p:cNvSpPr>
          <p:nvPr>
            <p:ph type="title"/>
          </p:nvPr>
        </p:nvSpPr>
        <p:spPr>
          <a:xfrm>
            <a:off x="1731817" y="405131"/>
            <a:ext cx="9745807" cy="8407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1"/>
          <p:cNvSpPr txBox="1">
            <a:spLocks noGrp="1"/>
          </p:cNvSpPr>
          <p:nvPr>
            <p:ph type="sldNum" idx="12"/>
          </p:nvPr>
        </p:nvSpPr>
        <p:spPr>
          <a:xfrm>
            <a:off x="112395" y="6417626"/>
            <a:ext cx="2743200" cy="31496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3"/>
        <p:cNvGrpSpPr/>
        <p:nvPr/>
      </p:nvGrpSpPr>
      <p:grpSpPr>
        <a:xfrm>
          <a:off x="0" y="0"/>
          <a:ext cx="0" cy="0"/>
          <a:chOff x="0" y="0"/>
          <a:chExt cx="0" cy="0"/>
        </a:xfrm>
      </p:grpSpPr>
      <p:sp>
        <p:nvSpPr>
          <p:cNvPr id="44" name="Google Shape;44;p42"/>
          <p:cNvSpPr txBox="1">
            <a:spLocks noGrp="1"/>
          </p:cNvSpPr>
          <p:nvPr>
            <p:ph type="body" idx="1"/>
          </p:nvPr>
        </p:nvSpPr>
        <p:spPr>
          <a:xfrm>
            <a:off x="839788" y="1544162"/>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2"/>
          <p:cNvSpPr txBox="1">
            <a:spLocks noGrp="1"/>
          </p:cNvSpPr>
          <p:nvPr>
            <p:ph type="body" idx="2"/>
          </p:nvPr>
        </p:nvSpPr>
        <p:spPr>
          <a:xfrm>
            <a:off x="839788" y="2368074"/>
            <a:ext cx="5157787" cy="38215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2"/>
          <p:cNvSpPr txBox="1">
            <a:spLocks noGrp="1"/>
          </p:cNvSpPr>
          <p:nvPr>
            <p:ph type="body" idx="3"/>
          </p:nvPr>
        </p:nvSpPr>
        <p:spPr>
          <a:xfrm>
            <a:off x="6172200" y="1544162"/>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42"/>
          <p:cNvSpPr txBox="1">
            <a:spLocks noGrp="1"/>
          </p:cNvSpPr>
          <p:nvPr>
            <p:ph type="body" idx="4"/>
          </p:nvPr>
        </p:nvSpPr>
        <p:spPr>
          <a:xfrm>
            <a:off x="6172200" y="2368074"/>
            <a:ext cx="5183188" cy="38215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2"/>
          <p:cNvSpPr txBox="1">
            <a:spLocks noGrp="1"/>
          </p:cNvSpPr>
          <p:nvPr>
            <p:ph type="title"/>
          </p:nvPr>
        </p:nvSpPr>
        <p:spPr>
          <a:xfrm>
            <a:off x="1731817" y="405131"/>
            <a:ext cx="9745807" cy="8407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2"/>
          <p:cNvSpPr txBox="1">
            <a:spLocks noGrp="1"/>
          </p:cNvSpPr>
          <p:nvPr>
            <p:ph type="sldNum" idx="12"/>
          </p:nvPr>
        </p:nvSpPr>
        <p:spPr>
          <a:xfrm>
            <a:off x="112395" y="6417626"/>
            <a:ext cx="2743200" cy="31496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43"/>
          <p:cNvSpPr txBox="1">
            <a:spLocks noGrp="1"/>
          </p:cNvSpPr>
          <p:nvPr>
            <p:ph type="sldNum" idx="12"/>
          </p:nvPr>
        </p:nvSpPr>
        <p:spPr>
          <a:xfrm>
            <a:off x="112395" y="6417626"/>
            <a:ext cx="2743200" cy="31496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44"/>
          <p:cNvSpPr txBox="1">
            <a:spLocks noGrp="1"/>
          </p:cNvSpPr>
          <p:nvPr>
            <p:ph type="title"/>
          </p:nvPr>
        </p:nvSpPr>
        <p:spPr>
          <a:xfrm>
            <a:off x="839788" y="1223011"/>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4"/>
          <p:cNvSpPr txBox="1">
            <a:spLocks noGrp="1"/>
          </p:cNvSpPr>
          <p:nvPr>
            <p:ph type="body" idx="1"/>
          </p:nvPr>
        </p:nvSpPr>
        <p:spPr>
          <a:xfrm>
            <a:off x="5183188" y="1223011"/>
            <a:ext cx="6172200" cy="4638039"/>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44"/>
          <p:cNvSpPr txBox="1">
            <a:spLocks noGrp="1"/>
          </p:cNvSpPr>
          <p:nvPr>
            <p:ph type="body" idx="2"/>
          </p:nvPr>
        </p:nvSpPr>
        <p:spPr>
          <a:xfrm>
            <a:off x="839788" y="2823210"/>
            <a:ext cx="3932237" cy="304577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44"/>
          <p:cNvSpPr txBox="1">
            <a:spLocks noGrp="1"/>
          </p:cNvSpPr>
          <p:nvPr>
            <p:ph type="sldNum" idx="12"/>
          </p:nvPr>
        </p:nvSpPr>
        <p:spPr>
          <a:xfrm>
            <a:off x="112395" y="6417626"/>
            <a:ext cx="2743200" cy="31496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36"/>
          <p:cNvSpPr txBox="1">
            <a:spLocks noGrp="1"/>
          </p:cNvSpPr>
          <p:nvPr>
            <p:ph type="body" idx="1"/>
          </p:nvPr>
        </p:nvSpPr>
        <p:spPr>
          <a:xfrm>
            <a:off x="838200" y="1503045"/>
            <a:ext cx="10515600" cy="467391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 name="Google Shape;7;p36"/>
          <p:cNvSpPr txBox="1">
            <a:spLocks noGrp="1"/>
          </p:cNvSpPr>
          <p:nvPr>
            <p:ph type="title"/>
          </p:nvPr>
        </p:nvSpPr>
        <p:spPr>
          <a:xfrm>
            <a:off x="1483995" y="405131"/>
            <a:ext cx="9869805" cy="84074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36"/>
          <p:cNvSpPr txBox="1">
            <a:spLocks noGrp="1"/>
          </p:cNvSpPr>
          <p:nvPr>
            <p:ph type="sldNum" idx="12"/>
          </p:nvPr>
        </p:nvSpPr>
        <p:spPr>
          <a:xfrm>
            <a:off x="112395" y="6417626"/>
            <a:ext cx="2743200" cy="3149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pic>
        <p:nvPicPr>
          <p:cNvPr id="9" name="Google Shape;9;p36" descr="A blue shield with white text and mountains and trees&#10;&#10;Description automatically generated"/>
          <p:cNvPicPr preferRelativeResize="0"/>
          <p:nvPr/>
        </p:nvPicPr>
        <p:blipFill rotWithShape="1">
          <a:blip r:embed="rId14">
            <a:alphaModFix/>
          </a:blip>
          <a:srcRect/>
          <a:stretch/>
        </p:blipFill>
        <p:spPr>
          <a:xfrm>
            <a:off x="363001" y="347408"/>
            <a:ext cx="950397" cy="95618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drive.google.com/file/d/1JtHlf6VsX1NNZUlc38G15ekNYMpxc1Ss/view?usp=drive_link"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akwg.cap.gov/members1/diversity"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pps1.akwg.cap.gov/meeting_attendance.ph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
          <p:cNvSpPr txBox="1">
            <a:spLocks noGrp="1"/>
          </p:cNvSpPr>
          <p:nvPr>
            <p:ph type="ctrTitle"/>
          </p:nvPr>
        </p:nvSpPr>
        <p:spPr>
          <a:xfrm>
            <a:off x="2745913" y="2263140"/>
            <a:ext cx="6700172" cy="165576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US"/>
              <a:t>Alaska Wing Staff Meeting</a:t>
            </a:r>
            <a:endParaRPr/>
          </a:p>
        </p:txBody>
      </p:sp>
      <p:sp>
        <p:nvSpPr>
          <p:cNvPr id="73" name="Google Shape;73;p1"/>
          <p:cNvSpPr txBox="1">
            <a:spLocks noGrp="1"/>
          </p:cNvSpPr>
          <p:nvPr>
            <p:ph type="subTitle" idx="1"/>
          </p:nvPr>
        </p:nvSpPr>
        <p:spPr>
          <a:xfrm>
            <a:off x="2745913" y="4092893"/>
            <a:ext cx="6700172" cy="16557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100"/>
              <a:buNone/>
            </a:pPr>
            <a:r>
              <a:rPr lang="en-US" sz="2400">
                <a:solidFill>
                  <a:schemeClr val="dk1"/>
                </a:solidFill>
                <a:latin typeface="Trebuchet MS"/>
                <a:ea typeface="Trebuchet MS"/>
                <a:cs typeface="Trebuchet MS"/>
                <a:sym typeface="Trebuchet MS"/>
              </a:rPr>
              <a:t>Col Derk MacPherson, CAP</a:t>
            </a:r>
            <a:endParaRPr/>
          </a:p>
          <a:p>
            <a:pPr marL="838200" marR="829310" lvl="0" indent="1269" algn="ctr" rtl="0">
              <a:lnSpc>
                <a:spcPct val="90000"/>
              </a:lnSpc>
              <a:spcBef>
                <a:spcPts val="10"/>
              </a:spcBef>
              <a:spcAft>
                <a:spcPts val="0"/>
              </a:spcAft>
              <a:buClr>
                <a:schemeClr val="dk1"/>
              </a:buClr>
              <a:buSzPts val="1800"/>
              <a:buNone/>
            </a:pPr>
            <a:r>
              <a:rPr lang="en-US" sz="2000">
                <a:solidFill>
                  <a:schemeClr val="dk1"/>
                </a:solidFill>
                <a:latin typeface="Trebuchet MS"/>
                <a:ea typeface="Trebuchet MS"/>
                <a:cs typeface="Trebuchet MS"/>
                <a:sym typeface="Trebuchet MS"/>
              </a:rPr>
              <a:t>AKWG/CC </a:t>
            </a:r>
            <a:endParaRPr/>
          </a:p>
          <a:p>
            <a:pPr marL="838200" marR="829310" lvl="0" indent="1269" algn="ctr" rtl="0">
              <a:lnSpc>
                <a:spcPct val="90000"/>
              </a:lnSpc>
              <a:spcBef>
                <a:spcPts val="10"/>
              </a:spcBef>
              <a:spcAft>
                <a:spcPts val="0"/>
              </a:spcAft>
              <a:buClr>
                <a:schemeClr val="dk1"/>
              </a:buClr>
              <a:buSzPts val="1800"/>
              <a:buNone/>
            </a:pPr>
            <a:endParaRPr/>
          </a:p>
          <a:p>
            <a:pPr marL="838200" marR="829310" lvl="0" indent="1269" algn="ctr" rtl="0">
              <a:lnSpc>
                <a:spcPct val="90000"/>
              </a:lnSpc>
              <a:spcBef>
                <a:spcPts val="10"/>
              </a:spcBef>
              <a:spcAft>
                <a:spcPts val="0"/>
              </a:spcAft>
              <a:buClr>
                <a:schemeClr val="dk1"/>
              </a:buClr>
              <a:buSzPts val="1800"/>
              <a:buNone/>
            </a:pPr>
            <a:r>
              <a:rPr lang="en-US" sz="2000">
                <a:latin typeface="Trebuchet MS"/>
                <a:ea typeface="Trebuchet MS"/>
                <a:cs typeface="Trebuchet MS"/>
                <a:sym typeface="Trebuchet MS"/>
              </a:rPr>
              <a:t>7 March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806a84b51a_0_0"/>
          <p:cNvSpPr txBox="1">
            <a:spLocks noGrp="1"/>
          </p:cNvSpPr>
          <p:nvPr>
            <p:ph type="body" idx="1"/>
          </p:nvPr>
        </p:nvSpPr>
        <p:spPr>
          <a:xfrm>
            <a:off x="518160" y="1876926"/>
            <a:ext cx="5486400" cy="1905300"/>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endParaRPr/>
          </a:p>
        </p:txBody>
      </p:sp>
      <p:sp>
        <p:nvSpPr>
          <p:cNvPr id="148" name="Google Shape;148;g2806a84b51a_0_0"/>
          <p:cNvSpPr txBox="1">
            <a:spLocks noGrp="1"/>
          </p:cNvSpPr>
          <p:nvPr>
            <p:ph type="body" idx="2"/>
          </p:nvPr>
        </p:nvSpPr>
        <p:spPr>
          <a:xfrm>
            <a:off x="6187440" y="1876926"/>
            <a:ext cx="5486400" cy="1905300"/>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1000"/>
              </a:spcBef>
              <a:spcAft>
                <a:spcPts val="0"/>
              </a:spcAft>
              <a:buClr>
                <a:schemeClr val="dk1"/>
              </a:buClr>
              <a:buSzPts val="2000"/>
              <a:buChar char="•"/>
            </a:pPr>
            <a:r>
              <a:rPr lang="en-US"/>
              <a:t>NHQ has informed me they will not be paying for the snowplow implement, for the new plow truck we have coming to AKWG.</a:t>
            </a:r>
            <a:endParaRPr/>
          </a:p>
          <a:p>
            <a:pPr marL="457200" lvl="0" indent="-355600" algn="l" rtl="0">
              <a:lnSpc>
                <a:spcPct val="90000"/>
              </a:lnSpc>
              <a:spcBef>
                <a:spcPts val="1000"/>
              </a:spcBef>
              <a:spcAft>
                <a:spcPts val="0"/>
              </a:spcAft>
              <a:buClr>
                <a:schemeClr val="dk1"/>
              </a:buClr>
              <a:buSzPts val="2000"/>
              <a:buChar char="•"/>
            </a:pPr>
            <a:r>
              <a:rPr lang="en-US"/>
              <a:t>Still having problems with units uploading CAPF 73 to vehicles at the end of each month.</a:t>
            </a:r>
            <a:endParaRPr/>
          </a:p>
        </p:txBody>
      </p:sp>
      <p:sp>
        <p:nvSpPr>
          <p:cNvPr id="149" name="Google Shape;149;g2806a84b51a_0_0"/>
          <p:cNvSpPr txBox="1">
            <a:spLocks noGrp="1"/>
          </p:cNvSpPr>
          <p:nvPr>
            <p:ph type="title"/>
          </p:nvPr>
        </p:nvSpPr>
        <p:spPr>
          <a:xfrm>
            <a:off x="1731817" y="405131"/>
            <a:ext cx="9745800" cy="840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a:t>Logistics</a:t>
            </a:r>
            <a:endParaRPr/>
          </a:p>
        </p:txBody>
      </p:sp>
      <p:sp>
        <p:nvSpPr>
          <p:cNvPr id="150" name="Google Shape;150;g2806a84b51a_0_0"/>
          <p:cNvSpPr txBox="1">
            <a:spLocks noGrp="1"/>
          </p:cNvSpPr>
          <p:nvPr>
            <p:ph type="body" idx="3"/>
          </p:nvPr>
        </p:nvSpPr>
        <p:spPr>
          <a:xfrm>
            <a:off x="518160" y="4255278"/>
            <a:ext cx="5486400" cy="1905300"/>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1000"/>
              </a:spcBef>
              <a:spcAft>
                <a:spcPts val="0"/>
              </a:spcAft>
              <a:buClr>
                <a:schemeClr val="dk1"/>
              </a:buClr>
              <a:buSzPts val="2000"/>
              <a:buChar char="•"/>
            </a:pPr>
            <a:r>
              <a:rPr lang="en-US"/>
              <a:t>Annual Inventories start on 1 Oct and go thru 30 Nov. </a:t>
            </a:r>
            <a:endParaRPr/>
          </a:p>
          <a:p>
            <a:pPr marL="457200" lvl="0" indent="-228600" algn="l" rtl="0">
              <a:lnSpc>
                <a:spcPct val="90000"/>
              </a:lnSpc>
              <a:spcBef>
                <a:spcPts val="1000"/>
              </a:spcBef>
              <a:spcAft>
                <a:spcPts val="0"/>
              </a:spcAft>
              <a:buClr>
                <a:schemeClr val="dk1"/>
              </a:buClr>
              <a:buSzPts val="2000"/>
              <a:buNone/>
            </a:pPr>
            <a:endParaRPr/>
          </a:p>
        </p:txBody>
      </p:sp>
      <p:sp>
        <p:nvSpPr>
          <p:cNvPr id="151" name="Google Shape;151;g2806a84b51a_0_0"/>
          <p:cNvSpPr txBox="1">
            <a:spLocks noGrp="1"/>
          </p:cNvSpPr>
          <p:nvPr>
            <p:ph type="body" idx="4"/>
          </p:nvPr>
        </p:nvSpPr>
        <p:spPr>
          <a:xfrm>
            <a:off x="6187440" y="4255278"/>
            <a:ext cx="5486400" cy="1905300"/>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1000"/>
              </a:spcBef>
              <a:spcAft>
                <a:spcPts val="0"/>
              </a:spcAft>
              <a:buClr>
                <a:schemeClr val="dk1"/>
              </a:buClr>
              <a:buSzPts val="2000"/>
              <a:buChar char="•"/>
            </a:pPr>
            <a:r>
              <a:rPr lang="en-US"/>
              <a:t>Complete all unit and Wing annual inventories by 30 Nov 2023.</a:t>
            </a:r>
            <a:endParaRPr/>
          </a:p>
          <a:p>
            <a:pPr marL="457200" lvl="0" indent="-355600" algn="l" rtl="0">
              <a:lnSpc>
                <a:spcPct val="90000"/>
              </a:lnSpc>
              <a:spcBef>
                <a:spcPts val="1000"/>
              </a:spcBef>
              <a:spcAft>
                <a:spcPts val="0"/>
              </a:spcAft>
              <a:buSzPts val="2000"/>
              <a:buChar char="•"/>
            </a:pPr>
            <a:r>
              <a:rPr lang="en-US"/>
              <a:t>New Transportation Reg coming unknown Date for release</a:t>
            </a:r>
            <a:endParaRPr/>
          </a:p>
          <a:p>
            <a:pPr marL="457200" lvl="0" indent="-228600" algn="l" rtl="0">
              <a:lnSpc>
                <a:spcPct val="90000"/>
              </a:lnSpc>
              <a:spcBef>
                <a:spcPts val="1000"/>
              </a:spcBef>
              <a:spcAft>
                <a:spcPts val="0"/>
              </a:spcAft>
              <a:buSzPts val="20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7b11d94f3e_0_13"/>
          <p:cNvSpPr txBox="1">
            <a:spLocks noGrp="1"/>
          </p:cNvSpPr>
          <p:nvPr>
            <p:ph type="body" idx="1"/>
          </p:nvPr>
        </p:nvSpPr>
        <p:spPr>
          <a:xfrm>
            <a:off x="518160" y="1876926"/>
            <a:ext cx="5486400" cy="1905366"/>
          </a:xfrm>
          <a:prstGeom prst="rect">
            <a:avLst/>
          </a:prstGeom>
          <a:noFill/>
          <a:ln>
            <a:noFill/>
          </a:ln>
        </p:spPr>
        <p:txBody>
          <a:bodyPr spcFirstLastPara="1" wrap="square" lIns="91425" tIns="45700" rIns="91425" bIns="45700" anchor="t" anchorCtr="0">
            <a:noAutofit/>
          </a:bodyPr>
          <a:lstStyle/>
          <a:p>
            <a:pPr marL="228600" lvl="0" indent="-101600" algn="l" rtl="0">
              <a:lnSpc>
                <a:spcPct val="90000"/>
              </a:lnSpc>
              <a:spcBef>
                <a:spcPts val="0"/>
              </a:spcBef>
              <a:spcAft>
                <a:spcPts val="0"/>
              </a:spcAft>
              <a:buClr>
                <a:schemeClr val="dk1"/>
              </a:buClr>
              <a:buSzPts val="2000"/>
              <a:buNone/>
            </a:pPr>
            <a:endParaRPr/>
          </a:p>
          <a:p>
            <a:pPr marL="457200" lvl="0" indent="-355600" algn="l" rtl="0">
              <a:lnSpc>
                <a:spcPct val="90000"/>
              </a:lnSpc>
              <a:spcBef>
                <a:spcPts val="0"/>
              </a:spcBef>
              <a:spcAft>
                <a:spcPts val="0"/>
              </a:spcAft>
              <a:buSzPts val="2000"/>
              <a:buChar char="-"/>
            </a:pPr>
            <a:r>
              <a:rPr lang="en-US"/>
              <a:t>Published last month’s digital monthly magazine with Capt Rivera</a:t>
            </a:r>
            <a:endParaRPr/>
          </a:p>
          <a:p>
            <a:pPr marL="457200" lvl="0" indent="-355600" algn="l" rtl="0">
              <a:lnSpc>
                <a:spcPct val="90000"/>
              </a:lnSpc>
              <a:spcBef>
                <a:spcPts val="0"/>
              </a:spcBef>
              <a:spcAft>
                <a:spcPts val="0"/>
              </a:spcAft>
              <a:buSzPts val="2000"/>
              <a:buChar char="-"/>
            </a:pPr>
            <a:r>
              <a:rPr lang="en-US"/>
              <a:t>Continued to be active in PCR PA Teams group</a:t>
            </a:r>
            <a:endParaRPr/>
          </a:p>
          <a:p>
            <a:pPr marL="457200" lvl="0" indent="-355600" algn="l" rtl="0">
              <a:lnSpc>
                <a:spcPct val="90000"/>
              </a:lnSpc>
              <a:spcBef>
                <a:spcPts val="0"/>
              </a:spcBef>
              <a:spcAft>
                <a:spcPts val="0"/>
              </a:spcAft>
              <a:buSzPts val="2000"/>
              <a:buChar char="-"/>
            </a:pPr>
            <a:r>
              <a:rPr lang="en-US"/>
              <a:t>Planning continuing for the Gathering in May</a:t>
            </a:r>
            <a:endParaRPr/>
          </a:p>
          <a:p>
            <a:pPr marL="0" lvl="0" indent="0" algn="l" rtl="0">
              <a:lnSpc>
                <a:spcPct val="90000"/>
              </a:lnSpc>
              <a:spcBef>
                <a:spcPts val="0"/>
              </a:spcBef>
              <a:spcAft>
                <a:spcPts val="0"/>
              </a:spcAft>
              <a:buSzPts val="2000"/>
              <a:buNone/>
            </a:pPr>
            <a:endParaRPr/>
          </a:p>
        </p:txBody>
      </p:sp>
      <p:sp>
        <p:nvSpPr>
          <p:cNvPr id="157" name="Google Shape;157;g27b11d94f3e_0_13"/>
          <p:cNvSpPr txBox="1">
            <a:spLocks noGrp="1"/>
          </p:cNvSpPr>
          <p:nvPr>
            <p:ph type="body" idx="2"/>
          </p:nvPr>
        </p:nvSpPr>
        <p:spPr>
          <a:xfrm>
            <a:off x="6187440" y="1876926"/>
            <a:ext cx="5486400" cy="1905366"/>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0"/>
              </a:spcBef>
              <a:spcAft>
                <a:spcPts val="0"/>
              </a:spcAft>
              <a:buSzPts val="2000"/>
              <a:buChar char="-"/>
            </a:pPr>
            <a:r>
              <a:rPr lang="en-US"/>
              <a:t>Need to add staff to grow MAC capabilities in Public Relations, Digital Engagement, Creative Services and Training</a:t>
            </a:r>
            <a:endParaRPr/>
          </a:p>
          <a:p>
            <a:pPr marL="457200" lvl="0" indent="-355600" algn="l" rtl="0">
              <a:lnSpc>
                <a:spcPct val="90000"/>
              </a:lnSpc>
              <a:spcBef>
                <a:spcPts val="0"/>
              </a:spcBef>
              <a:spcAft>
                <a:spcPts val="0"/>
              </a:spcAft>
              <a:buSzPts val="2000"/>
              <a:buChar char="-"/>
            </a:pPr>
            <a:r>
              <a:rPr lang="en-US"/>
              <a:t>Receive sufficient quantity and quality articles and photos for magazine from members</a:t>
            </a:r>
            <a:endParaRPr/>
          </a:p>
        </p:txBody>
      </p:sp>
      <p:sp>
        <p:nvSpPr>
          <p:cNvPr id="158" name="Google Shape;158;g27b11d94f3e_0_13"/>
          <p:cNvSpPr txBox="1">
            <a:spLocks noGrp="1"/>
          </p:cNvSpPr>
          <p:nvPr>
            <p:ph type="title"/>
          </p:nvPr>
        </p:nvSpPr>
        <p:spPr>
          <a:xfrm>
            <a:off x="1731817" y="405131"/>
            <a:ext cx="9745807" cy="8407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a:t>Public Affairs </a:t>
            </a:r>
            <a:r>
              <a:rPr lang="en-US" sz="1200"/>
              <a:t>(cao 06 MAR)</a:t>
            </a:r>
            <a:endParaRPr sz="1200"/>
          </a:p>
        </p:txBody>
      </p:sp>
      <p:sp>
        <p:nvSpPr>
          <p:cNvPr id="159" name="Google Shape;159;g27b11d94f3e_0_13"/>
          <p:cNvSpPr txBox="1">
            <a:spLocks noGrp="1"/>
          </p:cNvSpPr>
          <p:nvPr>
            <p:ph type="body" idx="3"/>
          </p:nvPr>
        </p:nvSpPr>
        <p:spPr>
          <a:xfrm>
            <a:off x="518160" y="4255278"/>
            <a:ext cx="5486400" cy="1905366"/>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0"/>
              </a:spcBef>
              <a:spcAft>
                <a:spcPts val="0"/>
              </a:spcAft>
              <a:buSzPts val="2000"/>
              <a:buChar char="-"/>
            </a:pPr>
            <a:r>
              <a:rPr lang="en-US"/>
              <a:t>Produce this month’s magazine including interviews</a:t>
            </a:r>
            <a:endParaRPr/>
          </a:p>
          <a:p>
            <a:pPr marL="457200" lvl="0" indent="-355600" algn="l" rtl="0">
              <a:lnSpc>
                <a:spcPct val="90000"/>
              </a:lnSpc>
              <a:spcBef>
                <a:spcPts val="0"/>
              </a:spcBef>
              <a:spcAft>
                <a:spcPts val="0"/>
              </a:spcAft>
              <a:buSzPts val="2000"/>
              <a:buChar char="-"/>
            </a:pPr>
            <a:r>
              <a:rPr lang="en-US"/>
              <a:t>Maintain contact within and outside of AKWG for newsworthy events</a:t>
            </a:r>
            <a:endParaRPr/>
          </a:p>
        </p:txBody>
      </p:sp>
      <p:sp>
        <p:nvSpPr>
          <p:cNvPr id="160" name="Google Shape;160;g27b11d94f3e_0_13"/>
          <p:cNvSpPr txBox="1">
            <a:spLocks noGrp="1"/>
          </p:cNvSpPr>
          <p:nvPr>
            <p:ph type="body" idx="4"/>
          </p:nvPr>
        </p:nvSpPr>
        <p:spPr>
          <a:xfrm>
            <a:off x="6187440" y="4255278"/>
            <a:ext cx="5486400" cy="1905366"/>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0"/>
              </a:spcBef>
              <a:spcAft>
                <a:spcPts val="0"/>
              </a:spcAft>
              <a:buSzPts val="2000"/>
              <a:buChar char="-"/>
            </a:pPr>
            <a:r>
              <a:rPr lang="en-US"/>
              <a:t>Transition from PA to MAC (Marketing and Communications)</a:t>
            </a:r>
            <a:endParaRPr/>
          </a:p>
          <a:p>
            <a:pPr marL="457200" lvl="0" indent="-355600" algn="l" rtl="0">
              <a:lnSpc>
                <a:spcPct val="90000"/>
              </a:lnSpc>
              <a:spcBef>
                <a:spcPts val="0"/>
              </a:spcBef>
              <a:spcAft>
                <a:spcPts val="0"/>
              </a:spcAft>
              <a:buSzPts val="2000"/>
              <a:buChar char="-"/>
            </a:pPr>
            <a:r>
              <a:rPr lang="en-US"/>
              <a:t>Consider participation in 2024 summer events/gatherings, in addition to The Gathering</a:t>
            </a:r>
            <a:endParaRPr/>
          </a:p>
        </p:txBody>
      </p:sp>
      <p:pic>
        <p:nvPicPr>
          <p:cNvPr id="161" name="Google Shape;161;g27b11d94f3e_0_13"/>
          <p:cNvPicPr preferRelativeResize="0"/>
          <p:nvPr/>
        </p:nvPicPr>
        <p:blipFill rotWithShape="1">
          <a:blip r:embed="rId3">
            <a:alphaModFix/>
          </a:blip>
          <a:srcRect/>
          <a:stretch/>
        </p:blipFill>
        <p:spPr>
          <a:xfrm>
            <a:off x="72650" y="42750"/>
            <a:ext cx="1427017" cy="14270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7b11d94f3e_0_0"/>
          <p:cNvSpPr txBox="1">
            <a:spLocks noGrp="1"/>
          </p:cNvSpPr>
          <p:nvPr>
            <p:ph type="body" idx="1"/>
          </p:nvPr>
        </p:nvSpPr>
        <p:spPr>
          <a:xfrm>
            <a:off x="518160" y="1876926"/>
            <a:ext cx="5486400" cy="19053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0"/>
              </a:spcBef>
              <a:spcAft>
                <a:spcPts val="0"/>
              </a:spcAft>
              <a:buSzPts val="1800"/>
              <a:buChar char="-"/>
            </a:pPr>
            <a:r>
              <a:rPr lang="en-US"/>
              <a:t>Operated weekly HF, VHF and ReadyOp nets</a:t>
            </a:r>
            <a:endParaRPr/>
          </a:p>
          <a:p>
            <a:pPr marL="457200" lvl="0" indent="-355600" algn="l" rtl="0">
              <a:lnSpc>
                <a:spcPct val="90000"/>
              </a:lnSpc>
              <a:spcBef>
                <a:spcPts val="0"/>
              </a:spcBef>
              <a:spcAft>
                <a:spcPts val="0"/>
              </a:spcAft>
              <a:buSzPts val="2000"/>
              <a:buChar char="-"/>
            </a:pPr>
            <a:r>
              <a:rPr lang="en-US"/>
              <a:t>Participated in daily NTC CAP National HF nets</a:t>
            </a:r>
            <a:endParaRPr/>
          </a:p>
        </p:txBody>
      </p:sp>
      <p:sp>
        <p:nvSpPr>
          <p:cNvPr id="167" name="Google Shape;167;g27b11d94f3e_0_0"/>
          <p:cNvSpPr txBox="1">
            <a:spLocks noGrp="1"/>
          </p:cNvSpPr>
          <p:nvPr>
            <p:ph type="body" idx="2"/>
          </p:nvPr>
        </p:nvSpPr>
        <p:spPr>
          <a:xfrm>
            <a:off x="6187440" y="1876926"/>
            <a:ext cx="5486400" cy="1905366"/>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0"/>
              </a:spcBef>
              <a:spcAft>
                <a:spcPts val="0"/>
              </a:spcAft>
              <a:buSzPts val="2000"/>
              <a:buChar char="-"/>
            </a:pPr>
            <a:r>
              <a:rPr lang="en-US"/>
              <a:t>Finish and test the programming for new radios (SM Greg Eubank).  Establish permanent programming table in locked 2nd floor room at Wing HQ.</a:t>
            </a:r>
            <a:endParaRPr/>
          </a:p>
        </p:txBody>
      </p:sp>
      <p:sp>
        <p:nvSpPr>
          <p:cNvPr id="168" name="Google Shape;168;g27b11d94f3e_0_0"/>
          <p:cNvSpPr txBox="1">
            <a:spLocks noGrp="1"/>
          </p:cNvSpPr>
          <p:nvPr>
            <p:ph type="title"/>
          </p:nvPr>
        </p:nvSpPr>
        <p:spPr>
          <a:xfrm>
            <a:off x="1731817" y="405131"/>
            <a:ext cx="9745807" cy="8407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a:t>Communications </a:t>
            </a:r>
            <a:r>
              <a:rPr lang="en-US" sz="1200"/>
              <a:t>(cao 06 MAR)</a:t>
            </a:r>
            <a:endParaRPr/>
          </a:p>
        </p:txBody>
      </p:sp>
      <p:sp>
        <p:nvSpPr>
          <p:cNvPr id="169" name="Google Shape;169;g27b11d94f3e_0_0"/>
          <p:cNvSpPr txBox="1">
            <a:spLocks noGrp="1"/>
          </p:cNvSpPr>
          <p:nvPr>
            <p:ph type="body" idx="3"/>
          </p:nvPr>
        </p:nvSpPr>
        <p:spPr>
          <a:xfrm>
            <a:off x="518160" y="4255278"/>
            <a:ext cx="5486400" cy="1905366"/>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0"/>
              </a:spcBef>
              <a:spcAft>
                <a:spcPts val="0"/>
              </a:spcAft>
              <a:buSzPts val="2000"/>
              <a:buChar char="-"/>
            </a:pPr>
            <a:r>
              <a:rPr lang="en-US"/>
              <a:t>Continue to program and distribute new Motorola VHF radios</a:t>
            </a:r>
            <a:endParaRPr/>
          </a:p>
          <a:p>
            <a:pPr marL="457200" lvl="0" indent="-355600" algn="l" rtl="0">
              <a:lnSpc>
                <a:spcPct val="90000"/>
              </a:lnSpc>
              <a:spcBef>
                <a:spcPts val="0"/>
              </a:spcBef>
              <a:spcAft>
                <a:spcPts val="0"/>
              </a:spcAft>
              <a:buSzPts val="2000"/>
              <a:buChar char="-"/>
            </a:pPr>
            <a:r>
              <a:rPr lang="en-US"/>
              <a:t>Operate weekly wing and daily national radio nets</a:t>
            </a:r>
            <a:endParaRPr/>
          </a:p>
          <a:p>
            <a:pPr marL="457200" lvl="0" indent="-355600" algn="l" rtl="0">
              <a:spcBef>
                <a:spcPts val="0"/>
              </a:spcBef>
              <a:spcAft>
                <a:spcPts val="0"/>
              </a:spcAft>
              <a:buSzPts val="2000"/>
              <a:buChar char="-"/>
            </a:pPr>
            <a:r>
              <a:rPr lang="en-US"/>
              <a:t>ALMR equipment inventory</a:t>
            </a:r>
            <a:endParaRPr/>
          </a:p>
        </p:txBody>
      </p:sp>
      <p:sp>
        <p:nvSpPr>
          <p:cNvPr id="170" name="Google Shape;170;g27b11d94f3e_0_0"/>
          <p:cNvSpPr txBox="1">
            <a:spLocks noGrp="1"/>
          </p:cNvSpPr>
          <p:nvPr>
            <p:ph type="body" idx="4"/>
          </p:nvPr>
        </p:nvSpPr>
        <p:spPr>
          <a:xfrm>
            <a:off x="6187440" y="4255278"/>
            <a:ext cx="5486400" cy="1905366"/>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0"/>
              </a:spcBef>
              <a:spcAft>
                <a:spcPts val="0"/>
              </a:spcAft>
              <a:buSzPts val="2000"/>
              <a:buChar char="-"/>
            </a:pPr>
            <a:r>
              <a:rPr lang="en-US"/>
              <a:t>Recruit additional wing members to join us weekly comm nets and volunteer to help where needed</a:t>
            </a:r>
            <a:endParaRPr/>
          </a:p>
          <a:p>
            <a:pPr marL="457200" lvl="0" indent="-355600" algn="l" rtl="0">
              <a:lnSpc>
                <a:spcPct val="90000"/>
              </a:lnSpc>
              <a:spcBef>
                <a:spcPts val="0"/>
              </a:spcBef>
              <a:spcAft>
                <a:spcPts val="0"/>
              </a:spcAft>
              <a:buSzPts val="2000"/>
              <a:buChar char="-"/>
            </a:pPr>
            <a:r>
              <a:rPr lang="en-US"/>
              <a:t>Ship back to NTC non-issued Micom 2s and EFJohnson radios</a:t>
            </a:r>
            <a:endParaRPr/>
          </a:p>
        </p:txBody>
      </p:sp>
      <p:pic>
        <p:nvPicPr>
          <p:cNvPr id="171" name="Google Shape;171;g27b11d94f3e_0_0"/>
          <p:cNvPicPr preferRelativeResize="0"/>
          <p:nvPr/>
        </p:nvPicPr>
        <p:blipFill rotWithShape="1">
          <a:blip r:embed="rId3">
            <a:alphaModFix/>
          </a:blip>
          <a:srcRect/>
          <a:stretch/>
        </p:blipFill>
        <p:spPr>
          <a:xfrm>
            <a:off x="112525" y="52725"/>
            <a:ext cx="1427017" cy="142701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1814945" y="405131"/>
            <a:ext cx="9662680" cy="8407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a:t>SUI DUE DATES</a:t>
            </a:r>
            <a:endParaRPr/>
          </a:p>
        </p:txBody>
      </p:sp>
      <p:graphicFrame>
        <p:nvGraphicFramePr>
          <p:cNvPr id="177" name="Google Shape;177;p33"/>
          <p:cNvGraphicFramePr/>
          <p:nvPr/>
        </p:nvGraphicFramePr>
        <p:xfrm>
          <a:off x="37954" y="1645920"/>
          <a:ext cx="3000000" cy="3000000"/>
        </p:xfrm>
        <a:graphic>
          <a:graphicData uri="http://schemas.openxmlformats.org/drawingml/2006/table">
            <a:tbl>
              <a:tblPr>
                <a:noFill/>
                <a:tableStyleId>{ABCA2915-45E7-49ED-B60C-87D0D09F05D9}</a:tableStyleId>
              </a:tblPr>
              <a:tblGrid>
                <a:gridCol w="1727850"/>
                <a:gridCol w="1727850"/>
                <a:gridCol w="1727850"/>
                <a:gridCol w="1727850"/>
                <a:gridCol w="1727850"/>
                <a:gridCol w="1727850"/>
                <a:gridCol w="1727850"/>
              </a:tblGrid>
              <a:tr h="315575">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solidFill>
                            <a:srgbClr val="FFFFFF"/>
                          </a:solidFill>
                        </a:rPr>
                        <a:t>Organization</a:t>
                      </a:r>
                      <a:endParaRPr sz="1400" u="none" strike="noStrike" cap="none"/>
                    </a:p>
                  </a:txBody>
                  <a:tcPr marL="60050" marR="60050" marT="60050" marB="60050" anchor="b">
                    <a:lnL w="9525" cap="flat" cmpd="sng">
                      <a:solidFill>
                        <a:srgbClr val="011526"/>
                      </a:solidFill>
                      <a:prstDash val="solid"/>
                      <a:round/>
                      <a:headEnd type="none" w="sm" len="sm"/>
                      <a:tailEnd type="none" w="sm" len="sm"/>
                    </a:lnL>
                    <a:lnR w="9525" cap="flat" cmpd="sng">
                      <a:solidFill>
                        <a:srgbClr val="011526"/>
                      </a:solidFill>
                      <a:prstDash val="solid"/>
                      <a:round/>
                      <a:headEnd type="none" w="sm" len="sm"/>
                      <a:tailEnd type="none" w="sm" len="sm"/>
                    </a:lnR>
                    <a:lnT w="9525" cap="flat" cmpd="sng">
                      <a:solidFill>
                        <a:srgbClr val="011526"/>
                      </a:solidFill>
                      <a:prstDash val="solid"/>
                      <a:round/>
                      <a:headEnd type="none" w="sm" len="sm"/>
                      <a:tailEnd type="none" w="sm" len="sm"/>
                    </a:lnT>
                    <a:lnB w="9525" cap="flat" cmpd="sng">
                      <a:solidFill>
                        <a:srgbClr val="011526"/>
                      </a:solidFill>
                      <a:prstDash val="solid"/>
                      <a:round/>
                      <a:headEnd type="none" w="sm" len="sm"/>
                      <a:tailEnd type="none" w="sm" len="sm"/>
                    </a:lnB>
                    <a:solidFill>
                      <a:srgbClr val="011526"/>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solidFill>
                            <a:srgbClr val="FFFFFF"/>
                          </a:solidFill>
                        </a:rPr>
                        <a:t>Next SUI Date</a:t>
                      </a:r>
                      <a:endParaRPr sz="1400" u="none" strike="noStrike" cap="none"/>
                    </a:p>
                  </a:txBody>
                  <a:tcPr marL="60050" marR="60050" marT="60050" marB="60050" anchor="b">
                    <a:lnL w="9525" cap="flat" cmpd="sng">
                      <a:solidFill>
                        <a:srgbClr val="011526"/>
                      </a:solidFill>
                      <a:prstDash val="solid"/>
                      <a:round/>
                      <a:headEnd type="none" w="sm" len="sm"/>
                      <a:tailEnd type="none" w="sm" len="sm"/>
                    </a:lnL>
                    <a:lnR w="9525" cap="flat" cmpd="sng">
                      <a:solidFill>
                        <a:srgbClr val="011526"/>
                      </a:solidFill>
                      <a:prstDash val="solid"/>
                      <a:round/>
                      <a:headEnd type="none" w="sm" len="sm"/>
                      <a:tailEnd type="none" w="sm" len="sm"/>
                    </a:lnR>
                    <a:lnT w="9525" cap="flat" cmpd="sng">
                      <a:solidFill>
                        <a:srgbClr val="011526"/>
                      </a:solidFill>
                      <a:prstDash val="solid"/>
                      <a:round/>
                      <a:headEnd type="none" w="sm" len="sm"/>
                      <a:tailEnd type="none" w="sm" len="sm"/>
                    </a:lnT>
                    <a:lnB w="9525" cap="flat" cmpd="sng">
                      <a:solidFill>
                        <a:srgbClr val="011526"/>
                      </a:solidFill>
                      <a:prstDash val="solid"/>
                      <a:round/>
                      <a:headEnd type="none" w="sm" len="sm"/>
                      <a:tailEnd type="none" w="sm" len="sm"/>
                    </a:lnB>
                    <a:solidFill>
                      <a:srgbClr val="011526"/>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solidFill>
                            <a:srgbClr val="FFFFFF"/>
                          </a:solidFill>
                        </a:rPr>
                        <a:t>Inspection Date 1</a:t>
                      </a:r>
                      <a:endParaRPr sz="1400" u="none" strike="noStrike" cap="none"/>
                    </a:p>
                  </a:txBody>
                  <a:tcPr marL="60050" marR="60050" marT="60050" marB="60050" anchor="b">
                    <a:lnL w="9525" cap="flat" cmpd="sng">
                      <a:solidFill>
                        <a:srgbClr val="011526"/>
                      </a:solidFill>
                      <a:prstDash val="solid"/>
                      <a:round/>
                      <a:headEnd type="none" w="sm" len="sm"/>
                      <a:tailEnd type="none" w="sm" len="sm"/>
                    </a:lnL>
                    <a:lnR w="9525" cap="flat" cmpd="sng">
                      <a:solidFill>
                        <a:srgbClr val="011526"/>
                      </a:solidFill>
                      <a:prstDash val="solid"/>
                      <a:round/>
                      <a:headEnd type="none" w="sm" len="sm"/>
                      <a:tailEnd type="none" w="sm" len="sm"/>
                    </a:lnR>
                    <a:lnT w="9525" cap="flat" cmpd="sng">
                      <a:solidFill>
                        <a:srgbClr val="011526"/>
                      </a:solidFill>
                      <a:prstDash val="solid"/>
                      <a:round/>
                      <a:headEnd type="none" w="sm" len="sm"/>
                      <a:tailEnd type="none" w="sm" len="sm"/>
                    </a:lnT>
                    <a:lnB w="9525" cap="flat" cmpd="sng">
                      <a:solidFill>
                        <a:srgbClr val="011526"/>
                      </a:solidFill>
                      <a:prstDash val="solid"/>
                      <a:round/>
                      <a:headEnd type="none" w="sm" len="sm"/>
                      <a:tailEnd type="none" w="sm" len="sm"/>
                    </a:lnB>
                    <a:solidFill>
                      <a:srgbClr val="011526"/>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solidFill>
                            <a:srgbClr val="FFFFFF"/>
                          </a:solidFill>
                        </a:rPr>
                        <a:t> </a:t>
                      </a:r>
                      <a:endParaRPr sz="1400" u="none" strike="noStrike" cap="none"/>
                    </a:p>
                  </a:txBody>
                  <a:tcPr marL="60050" marR="60050" marT="60050" marB="60050" anchor="b">
                    <a:lnL w="9525" cap="flat" cmpd="sng">
                      <a:solidFill>
                        <a:srgbClr val="011526"/>
                      </a:solidFill>
                      <a:prstDash val="solid"/>
                      <a:round/>
                      <a:headEnd type="none" w="sm" len="sm"/>
                      <a:tailEnd type="none" w="sm" len="sm"/>
                    </a:lnL>
                    <a:lnR w="9525" cap="flat" cmpd="sng">
                      <a:solidFill>
                        <a:srgbClr val="011526"/>
                      </a:solidFill>
                      <a:prstDash val="solid"/>
                      <a:round/>
                      <a:headEnd type="none" w="sm" len="sm"/>
                      <a:tailEnd type="none" w="sm" len="sm"/>
                    </a:lnR>
                    <a:lnT w="9525" cap="flat" cmpd="sng">
                      <a:solidFill>
                        <a:srgbClr val="011526"/>
                      </a:solidFill>
                      <a:prstDash val="solid"/>
                      <a:round/>
                      <a:headEnd type="none" w="sm" len="sm"/>
                      <a:tailEnd type="none" w="sm" len="sm"/>
                    </a:lnT>
                    <a:lnB w="9525" cap="flat" cmpd="sng">
                      <a:solidFill>
                        <a:srgbClr val="011526"/>
                      </a:solidFill>
                      <a:prstDash val="solid"/>
                      <a:round/>
                      <a:headEnd type="none" w="sm" len="sm"/>
                      <a:tailEnd type="none" w="sm" len="sm"/>
                    </a:lnB>
                    <a:solidFill>
                      <a:srgbClr val="011526"/>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solidFill>
                            <a:srgbClr val="FFFFFF"/>
                          </a:solidFill>
                        </a:rPr>
                        <a:t>Inspection Date 2</a:t>
                      </a:r>
                      <a:endParaRPr sz="1400" u="none" strike="noStrike" cap="none"/>
                    </a:p>
                  </a:txBody>
                  <a:tcPr marL="60050" marR="60050" marT="60050" marB="60050" anchor="b">
                    <a:lnL w="9525" cap="flat" cmpd="sng">
                      <a:solidFill>
                        <a:srgbClr val="011526"/>
                      </a:solidFill>
                      <a:prstDash val="solid"/>
                      <a:round/>
                      <a:headEnd type="none" w="sm" len="sm"/>
                      <a:tailEnd type="none" w="sm" len="sm"/>
                    </a:lnL>
                    <a:lnR w="9525" cap="flat" cmpd="sng">
                      <a:solidFill>
                        <a:srgbClr val="011526"/>
                      </a:solidFill>
                      <a:prstDash val="solid"/>
                      <a:round/>
                      <a:headEnd type="none" w="sm" len="sm"/>
                      <a:tailEnd type="none" w="sm" len="sm"/>
                    </a:lnR>
                    <a:lnT w="9525" cap="flat" cmpd="sng">
                      <a:solidFill>
                        <a:srgbClr val="011526"/>
                      </a:solidFill>
                      <a:prstDash val="solid"/>
                      <a:round/>
                      <a:headEnd type="none" w="sm" len="sm"/>
                      <a:tailEnd type="none" w="sm" len="sm"/>
                    </a:lnT>
                    <a:lnB w="9525" cap="flat" cmpd="sng">
                      <a:solidFill>
                        <a:srgbClr val="011526"/>
                      </a:solidFill>
                      <a:prstDash val="solid"/>
                      <a:round/>
                      <a:headEnd type="none" w="sm" len="sm"/>
                      <a:tailEnd type="none" w="sm" len="sm"/>
                    </a:lnB>
                    <a:solidFill>
                      <a:srgbClr val="011526"/>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solidFill>
                            <a:srgbClr val="FFFFFF"/>
                          </a:solidFill>
                        </a:rPr>
                        <a:t> </a:t>
                      </a:r>
                      <a:endParaRPr sz="1400" u="none" strike="noStrike" cap="none"/>
                    </a:p>
                  </a:txBody>
                  <a:tcPr marL="60050" marR="60050" marT="60050" marB="60050" anchor="b">
                    <a:lnL w="9525" cap="flat" cmpd="sng">
                      <a:solidFill>
                        <a:srgbClr val="011526"/>
                      </a:solidFill>
                      <a:prstDash val="solid"/>
                      <a:round/>
                      <a:headEnd type="none" w="sm" len="sm"/>
                      <a:tailEnd type="none" w="sm" len="sm"/>
                    </a:lnL>
                    <a:lnR w="9525" cap="flat" cmpd="sng">
                      <a:solidFill>
                        <a:srgbClr val="011526"/>
                      </a:solidFill>
                      <a:prstDash val="solid"/>
                      <a:round/>
                      <a:headEnd type="none" w="sm" len="sm"/>
                      <a:tailEnd type="none" w="sm" len="sm"/>
                    </a:lnR>
                    <a:lnT w="9525" cap="flat" cmpd="sng">
                      <a:solidFill>
                        <a:srgbClr val="011526"/>
                      </a:solidFill>
                      <a:prstDash val="solid"/>
                      <a:round/>
                      <a:headEnd type="none" w="sm" len="sm"/>
                      <a:tailEnd type="none" w="sm" len="sm"/>
                    </a:lnT>
                    <a:lnB w="9525" cap="flat" cmpd="sng">
                      <a:solidFill>
                        <a:srgbClr val="011526"/>
                      </a:solidFill>
                      <a:prstDash val="solid"/>
                      <a:round/>
                      <a:headEnd type="none" w="sm" len="sm"/>
                      <a:tailEnd type="none" w="sm" len="sm"/>
                    </a:lnB>
                    <a:solidFill>
                      <a:srgbClr val="011526"/>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solidFill>
                            <a:srgbClr val="FFFFFF"/>
                          </a:solidFill>
                        </a:rPr>
                        <a:t>Comments</a:t>
                      </a:r>
                      <a:endParaRPr sz="1400" u="none" strike="noStrike" cap="none"/>
                    </a:p>
                  </a:txBody>
                  <a:tcPr marL="60050" marR="60050" marT="60050" marB="60050" anchor="b">
                    <a:lnL w="9525" cap="flat" cmpd="sng">
                      <a:solidFill>
                        <a:srgbClr val="011526"/>
                      </a:solidFill>
                      <a:prstDash val="solid"/>
                      <a:round/>
                      <a:headEnd type="none" w="sm" len="sm"/>
                      <a:tailEnd type="none" w="sm" len="sm"/>
                    </a:lnL>
                    <a:lnR w="9525" cap="flat" cmpd="sng">
                      <a:solidFill>
                        <a:srgbClr val="011526"/>
                      </a:solidFill>
                      <a:prstDash val="solid"/>
                      <a:round/>
                      <a:headEnd type="none" w="sm" len="sm"/>
                      <a:tailEnd type="none" w="sm" len="sm"/>
                    </a:lnR>
                    <a:lnT w="9525" cap="flat" cmpd="sng">
                      <a:solidFill>
                        <a:srgbClr val="011526"/>
                      </a:solidFill>
                      <a:prstDash val="solid"/>
                      <a:round/>
                      <a:headEnd type="none" w="sm" len="sm"/>
                      <a:tailEnd type="none" w="sm" len="sm"/>
                    </a:lnT>
                    <a:lnB w="9525" cap="flat" cmpd="sng">
                      <a:solidFill>
                        <a:srgbClr val="011526"/>
                      </a:solidFill>
                      <a:prstDash val="solid"/>
                      <a:round/>
                      <a:headEnd type="none" w="sm" len="sm"/>
                      <a:tailEnd type="none" w="sm" len="sm"/>
                    </a:lnB>
                    <a:solidFill>
                      <a:srgbClr val="011526"/>
                    </a:solidFill>
                  </a:tcPr>
                </a:tc>
              </a:tr>
              <a:tr h="315575">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PCR-AK-009</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11526"/>
                      </a:solidFill>
                      <a:prstDash val="solid"/>
                      <a:round/>
                      <a:headEnd type="none" w="sm" len="sm"/>
                      <a:tailEnd type="none" w="sm" len="sm"/>
                    </a:lnT>
                    <a:lnB w="9525" cap="flat" cmpd="sng">
                      <a:solidFill>
                        <a:srgbClr val="CCCCCC"/>
                      </a:solidFill>
                      <a:prstDash val="solid"/>
                      <a:round/>
                      <a:headEnd type="none" w="sm" len="sm"/>
                      <a:tailEnd type="none" w="sm" len="sm"/>
                    </a:lnB>
                    <a:solidFill>
                      <a:srgbClr val="008000"/>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30 Sep 2024</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11526"/>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15 Sep 2022</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11526"/>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SUI_2022-09-15.pdf</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11526"/>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30 Sep 2020</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11526"/>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SUI_2020-09-30.pdf</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11526"/>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11526"/>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r>
              <a:tr h="315575">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PCR-AK-011</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8000"/>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31 May 2025</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20 May 2023</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SUI_2023-05-20.pdf</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29 May 2021</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SUI_2021-05-29.pdf</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r>
              <a:tr h="315575">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PCR-AK-015</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8000"/>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30 Sep 2024</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17 Dec 2022</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SUI_2022-12-17.pdf</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27 Sep 2020</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SUI_2020-09-27.pdf</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r>
              <a:tr h="315575">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PCR-AK-017</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8000"/>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31 Aug 2024</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20 Aug 2022</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SUI_2022-08-20.pdf</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29 Aug 2020</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SUI_2020-08-29.pdf</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r>
              <a:tr h="315575">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PCR-AK-022</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8000"/>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31 Jul 2025</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30 Jul 2023</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SUI_2023-07-30.pdf</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31 Jul 2021</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SUI_2021-07-31.pdf</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r>
              <a:tr h="315575">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PCR-AK-027</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8000"/>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30 Apr 2024</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25 May 2022</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SUI_2022-05-25.pdf</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29 Apr 2020</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SUI_2020-04-29.pdf</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r>
              <a:tr h="315575">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PCR-AK-071</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8000"/>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31 Aug 2024</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24 Sep 2022</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SUI_2022-09-24.pdf</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29 Aug 2020</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SUI_2020-08-29.pdf</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r>
              <a:tr h="315575">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PCR-AK-072</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8000"/>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30 Jun 2025</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18 Jul 2023</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SUI_2023-07-18.pdf</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26 Jun 2021</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SUI_2021-06-26.pdf</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r>
              <a:tr h="315575">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PCR-AK-076</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8000"/>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31 Jul 2025</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31 Jul 2023</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SUI_2023-07-31.pdf</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20 Jul 2021</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SUI_2021-07-20.pdf</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r>
              <a:tr h="315575">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PCR-AK-085</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8000"/>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30 Jun 2025</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26 Jun 2023</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SUI_2023-06-26.pdf</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07 Jul 2021</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SUI_2021-07-07.pdf</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r>
              <a:tr h="315575">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PCR-AK-087</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8000"/>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31 Jul 2024</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23 Jul 2022</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SUI_2022-07-23.pdf</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11 Jun 2020</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SUI_2020-06-11.pdf</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r>
              <a:tr h="315575">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PCR-AK-091</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8000"/>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30 Apr 2024</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19 Jun 2022</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SUI_2022-06-19.pdf</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13 Apr 2020</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SUI_2020-04-13.pdf</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r>
              <a:tr h="315575">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PCR-AK-093</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8000"/>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30 Apr 2024</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30 Apr 2022</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SUI_2022-04-30.pdf</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26 Apr 2020</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SUI_2020-04-26.pdf</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 </a:t>
                      </a:r>
                      <a:endParaRPr sz="1400" u="none" strike="noStrike" cap="none"/>
                    </a:p>
                  </a:txBody>
                  <a:tcPr marL="60050" marR="60050" marT="60050" marB="600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txBox="1">
            <a:spLocks noGrp="1"/>
          </p:cNvSpPr>
          <p:nvPr>
            <p:ph type="body" idx="1"/>
          </p:nvPr>
        </p:nvSpPr>
        <p:spPr>
          <a:xfrm>
            <a:off x="518160" y="1876926"/>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r>
              <a:rPr lang="en-US"/>
              <a:t>A successful start for March for 2nd Lt promotions wing wide including L2 Pt 1 completion,many of them due members attending the mass zoom training out of the Oregon Wing through the efforts of Capt Padgett.</a:t>
            </a:r>
            <a:endParaRPr/>
          </a:p>
          <a:p>
            <a:pPr marL="457200" lvl="0" indent="-228600" algn="l" rtl="0">
              <a:lnSpc>
                <a:spcPct val="90000"/>
              </a:lnSpc>
              <a:spcBef>
                <a:spcPts val="1000"/>
              </a:spcBef>
              <a:spcAft>
                <a:spcPts val="0"/>
              </a:spcAft>
              <a:buClr>
                <a:schemeClr val="dk1"/>
              </a:buClr>
              <a:buSzPts val="2000"/>
              <a:buNone/>
            </a:pPr>
            <a:endParaRPr/>
          </a:p>
        </p:txBody>
      </p:sp>
      <p:sp>
        <p:nvSpPr>
          <p:cNvPr id="183" name="Google Shape;183;p10"/>
          <p:cNvSpPr txBox="1">
            <a:spLocks noGrp="1"/>
          </p:cNvSpPr>
          <p:nvPr>
            <p:ph type="body" idx="2"/>
          </p:nvPr>
        </p:nvSpPr>
        <p:spPr>
          <a:xfrm>
            <a:off x="6187440" y="1876926"/>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r>
              <a:rPr lang="en-US"/>
              <a:t>Engaging eligible senior members to complete Level 2, pt-1 courses to earn duty performance and mission related skills promotions.</a:t>
            </a:r>
            <a:endParaRPr/>
          </a:p>
        </p:txBody>
      </p:sp>
      <p:sp>
        <p:nvSpPr>
          <p:cNvPr id="184" name="Google Shape;184;p10"/>
          <p:cNvSpPr txBox="1">
            <a:spLocks noGrp="1"/>
          </p:cNvSpPr>
          <p:nvPr>
            <p:ph type="title"/>
          </p:nvPr>
        </p:nvSpPr>
        <p:spPr>
          <a:xfrm>
            <a:off x="1731817" y="405131"/>
            <a:ext cx="9745807" cy="8407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a:t>Personnel</a:t>
            </a:r>
            <a:endParaRPr/>
          </a:p>
        </p:txBody>
      </p:sp>
      <p:sp>
        <p:nvSpPr>
          <p:cNvPr id="185" name="Google Shape;185;p10"/>
          <p:cNvSpPr txBox="1">
            <a:spLocks noGrp="1"/>
          </p:cNvSpPr>
          <p:nvPr>
            <p:ph type="sldNum" idx="12"/>
          </p:nvPr>
        </p:nvSpPr>
        <p:spPr>
          <a:xfrm>
            <a:off x="112395" y="6417626"/>
            <a:ext cx="2743200" cy="3149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fld id="{00000000-1234-1234-1234-123412341234}" type="slidenum">
              <a:rPr lang="en-US"/>
              <a:pPr marL="0" lvl="0" indent="0" algn="l" rtl="0">
                <a:lnSpc>
                  <a:spcPct val="100000"/>
                </a:lnSpc>
                <a:spcBef>
                  <a:spcPts val="0"/>
                </a:spcBef>
                <a:spcAft>
                  <a:spcPts val="0"/>
                </a:spcAft>
                <a:buSzPts val="1400"/>
                <a:buNone/>
              </a:pPr>
              <a:t>14</a:t>
            </a:fld>
            <a:endParaRPr/>
          </a:p>
        </p:txBody>
      </p:sp>
      <p:sp>
        <p:nvSpPr>
          <p:cNvPr id="186" name="Google Shape;186;p10"/>
          <p:cNvSpPr txBox="1">
            <a:spLocks noGrp="1"/>
          </p:cNvSpPr>
          <p:nvPr>
            <p:ph type="body" idx="3"/>
          </p:nvPr>
        </p:nvSpPr>
        <p:spPr>
          <a:xfrm>
            <a:off x="518160" y="4255278"/>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endParaRPr/>
          </a:p>
        </p:txBody>
      </p:sp>
      <p:sp>
        <p:nvSpPr>
          <p:cNvPr id="187" name="Google Shape;187;p10"/>
          <p:cNvSpPr txBox="1">
            <a:spLocks noGrp="1"/>
          </p:cNvSpPr>
          <p:nvPr>
            <p:ph type="body" idx="4"/>
          </p:nvPr>
        </p:nvSpPr>
        <p:spPr>
          <a:xfrm>
            <a:off x="6187440" y="4255278"/>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r>
              <a:rPr lang="en-US"/>
              <a:t>Continue to monitor senior member promotion eligibility for duty performance promotions to see what requirements are needed to advance in grade/rank.</a:t>
            </a:r>
            <a:endParaRPr/>
          </a:p>
          <a:p>
            <a:pPr marL="457200" lvl="0" indent="-228600" algn="l" rtl="0">
              <a:lnSpc>
                <a:spcPct val="90000"/>
              </a:lnSpc>
              <a:spcBef>
                <a:spcPts val="1000"/>
              </a:spcBef>
              <a:spcAft>
                <a:spcPts val="0"/>
              </a:spcAft>
              <a:buClr>
                <a:schemeClr val="dk1"/>
              </a:buClr>
              <a:buSzPts val="20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a:spLocks noGrp="1"/>
          </p:cNvSpPr>
          <p:nvPr>
            <p:ph type="body" idx="1"/>
          </p:nvPr>
        </p:nvSpPr>
        <p:spPr>
          <a:xfrm>
            <a:off x="518160" y="1876926"/>
            <a:ext cx="5486400" cy="19053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000"/>
              <a:buNone/>
            </a:pPr>
            <a:r>
              <a:rPr lang="en-US"/>
              <a:t>End of year email to all unit commanders informing them we have instructors available to teach until they recruit their own. Monitor their members to see when they are eligible for duty performance promotions, when they have met guidelines for specialty track ratings and encourage taking the Yeager test. </a:t>
            </a:r>
            <a:endParaRPr/>
          </a:p>
          <a:p>
            <a:pPr marL="228600" lvl="0" indent="0" algn="l" rtl="0">
              <a:lnSpc>
                <a:spcPct val="90000"/>
              </a:lnSpc>
              <a:spcBef>
                <a:spcPts val="1000"/>
              </a:spcBef>
              <a:spcAft>
                <a:spcPts val="0"/>
              </a:spcAft>
              <a:buClr>
                <a:schemeClr val="dk1"/>
              </a:buClr>
              <a:buSzPts val="2000"/>
              <a:buNone/>
            </a:pPr>
            <a:endParaRPr/>
          </a:p>
          <a:p>
            <a:pPr marL="457200" lvl="0" indent="-228600" algn="l" rtl="0">
              <a:lnSpc>
                <a:spcPct val="90000"/>
              </a:lnSpc>
              <a:spcBef>
                <a:spcPts val="1000"/>
              </a:spcBef>
              <a:spcAft>
                <a:spcPts val="0"/>
              </a:spcAft>
              <a:buClr>
                <a:schemeClr val="dk1"/>
              </a:buClr>
              <a:buSzPts val="2000"/>
              <a:buNone/>
            </a:pPr>
            <a:endParaRPr/>
          </a:p>
          <a:p>
            <a:pPr marL="457200" lvl="0" indent="-228600" algn="l" rtl="0">
              <a:lnSpc>
                <a:spcPct val="90000"/>
              </a:lnSpc>
              <a:spcBef>
                <a:spcPts val="1000"/>
              </a:spcBef>
              <a:spcAft>
                <a:spcPts val="0"/>
              </a:spcAft>
              <a:buClr>
                <a:schemeClr val="dk1"/>
              </a:buClr>
              <a:buSzPts val="2000"/>
              <a:buNone/>
            </a:pPr>
            <a:endParaRPr/>
          </a:p>
        </p:txBody>
      </p:sp>
      <p:sp>
        <p:nvSpPr>
          <p:cNvPr id="193" name="Google Shape;193;p11"/>
          <p:cNvSpPr txBox="1">
            <a:spLocks noGrp="1"/>
          </p:cNvSpPr>
          <p:nvPr>
            <p:ph type="body" idx="2"/>
          </p:nvPr>
        </p:nvSpPr>
        <p:spPr>
          <a:xfrm>
            <a:off x="6187440" y="1876926"/>
            <a:ext cx="5486400" cy="1905366"/>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Clr>
                <a:schemeClr val="dk1"/>
              </a:buClr>
              <a:buSzPts val="2000"/>
              <a:buNone/>
            </a:pPr>
            <a:r>
              <a:rPr lang="en-US"/>
              <a:t>Members finishing Level 1. They go through the courses but either forget or don’t know to let the Unit CO or ETO to do the Cadet Protection Summary conversation &amp; Path to Level 2 tasks. Similar scenario for L2, p1. Members take the automated courses and as previously said they either forget what to do next. Some ask, some either on their own or was told to enroll in a cohort which is not recommended for only 6 moderated courses. </a:t>
            </a:r>
            <a:endParaRPr/>
          </a:p>
        </p:txBody>
      </p:sp>
      <p:sp>
        <p:nvSpPr>
          <p:cNvPr id="194" name="Google Shape;194;p11"/>
          <p:cNvSpPr txBox="1">
            <a:spLocks noGrp="1"/>
          </p:cNvSpPr>
          <p:nvPr>
            <p:ph type="title"/>
          </p:nvPr>
        </p:nvSpPr>
        <p:spPr>
          <a:xfrm>
            <a:off x="1731817" y="405131"/>
            <a:ext cx="9745807" cy="8407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a:t>Education &amp; Training</a:t>
            </a:r>
            <a:endParaRPr/>
          </a:p>
        </p:txBody>
      </p:sp>
      <p:sp>
        <p:nvSpPr>
          <p:cNvPr id="195" name="Google Shape;195;p11"/>
          <p:cNvSpPr txBox="1">
            <a:spLocks noGrp="1"/>
          </p:cNvSpPr>
          <p:nvPr>
            <p:ph type="sldNum" idx="12"/>
          </p:nvPr>
        </p:nvSpPr>
        <p:spPr>
          <a:xfrm>
            <a:off x="112395" y="6417626"/>
            <a:ext cx="2743200" cy="3149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fld id="{00000000-1234-1234-1234-123412341234}" type="slidenum">
              <a:rPr lang="en-US"/>
              <a:pPr marL="0" lvl="0" indent="0" algn="l" rtl="0">
                <a:lnSpc>
                  <a:spcPct val="100000"/>
                </a:lnSpc>
                <a:spcBef>
                  <a:spcPts val="0"/>
                </a:spcBef>
                <a:spcAft>
                  <a:spcPts val="0"/>
                </a:spcAft>
                <a:buSzPts val="1400"/>
                <a:buNone/>
              </a:pPr>
              <a:t>15</a:t>
            </a:fld>
            <a:endParaRPr/>
          </a:p>
        </p:txBody>
      </p:sp>
      <p:sp>
        <p:nvSpPr>
          <p:cNvPr id="196" name="Google Shape;196;p11"/>
          <p:cNvSpPr txBox="1">
            <a:spLocks noGrp="1"/>
          </p:cNvSpPr>
          <p:nvPr>
            <p:ph type="body" idx="3"/>
          </p:nvPr>
        </p:nvSpPr>
        <p:spPr>
          <a:xfrm>
            <a:off x="518160" y="4255278"/>
            <a:ext cx="5486400" cy="19053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000"/>
              <a:buNone/>
            </a:pPr>
            <a:r>
              <a:rPr lang="en-US"/>
              <a:t>Col Deborah Pierce from PCR will be organizing L3 &amp; L4 classes on April 19th. Additional information can be found on the Oregon Wing website.</a:t>
            </a: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chemeClr val="dk1"/>
              </a:buClr>
              <a:buSzPts val="2000"/>
              <a:buNone/>
            </a:pPr>
            <a:r>
              <a:rPr lang="en-US"/>
              <a:t>Encourage Unit CO’s to recruit a VolU instructor or have unit ET Officer to take the instructors course. If not able to recruit an instructor explain the benefits of the Virtual in Residence program. Schedule unit training sessions.</a:t>
            </a:r>
            <a:endParaRPr/>
          </a:p>
          <a:p>
            <a:pPr marL="0" lvl="0" indent="0" algn="l" rtl="0">
              <a:lnSpc>
                <a:spcPct val="90000"/>
              </a:lnSpc>
              <a:spcBef>
                <a:spcPts val="1000"/>
              </a:spcBef>
              <a:spcAft>
                <a:spcPts val="0"/>
              </a:spcAft>
              <a:buClr>
                <a:schemeClr val="dk1"/>
              </a:buClr>
              <a:buSzPts val="2000"/>
              <a:buNone/>
            </a:pPr>
            <a:endParaRPr/>
          </a:p>
        </p:txBody>
      </p:sp>
      <p:sp>
        <p:nvSpPr>
          <p:cNvPr id="197" name="Google Shape;197;p11"/>
          <p:cNvSpPr txBox="1">
            <a:spLocks noGrp="1"/>
          </p:cNvSpPr>
          <p:nvPr>
            <p:ph type="body" idx="4"/>
          </p:nvPr>
        </p:nvSpPr>
        <p:spPr>
          <a:xfrm>
            <a:off x="6187440" y="4255278"/>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r>
              <a:rPr lang="en-US"/>
              <a:t>Encourage Unit CO’s &amp; the ET Officer to have the unit staff complete at least Level 2, pt-1 and to have staff officers achieve a technician rating in their assigned duty position.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4221d18a10_0_0"/>
          <p:cNvSpPr txBox="1">
            <a:spLocks noGrp="1"/>
          </p:cNvSpPr>
          <p:nvPr>
            <p:ph type="body" idx="1"/>
          </p:nvPr>
        </p:nvSpPr>
        <p:spPr>
          <a:xfrm>
            <a:off x="518160" y="1876926"/>
            <a:ext cx="5486400" cy="19053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a:t>Installed second smart thermostat at Polaris, Birchwood.</a:t>
            </a:r>
            <a:endParaRPr/>
          </a:p>
          <a:p>
            <a:pPr marL="685800" lvl="0" indent="-101600" algn="l" rtl="0">
              <a:lnSpc>
                <a:spcPct val="90000"/>
              </a:lnSpc>
              <a:spcBef>
                <a:spcPts val="0"/>
              </a:spcBef>
              <a:spcAft>
                <a:spcPts val="0"/>
              </a:spcAft>
              <a:buClr>
                <a:schemeClr val="dk1"/>
              </a:buClr>
              <a:buSzPts val="2000"/>
              <a:buNone/>
            </a:pPr>
            <a:r>
              <a:rPr lang="en-US" u="sng">
                <a:solidFill>
                  <a:schemeClr val="hlink"/>
                </a:solidFill>
                <a:hlinkClick r:id="rId3"/>
              </a:rPr>
              <a:t>Quick video overview</a:t>
            </a:r>
            <a:endParaRPr/>
          </a:p>
          <a:p>
            <a:pPr marL="0" lvl="0" indent="0" algn="l" rtl="0">
              <a:lnSpc>
                <a:spcPct val="90000"/>
              </a:lnSpc>
              <a:spcBef>
                <a:spcPts val="0"/>
              </a:spcBef>
              <a:spcAft>
                <a:spcPts val="0"/>
              </a:spcAft>
              <a:buClr>
                <a:schemeClr val="dk1"/>
              </a:buClr>
              <a:buSzPts val="2000"/>
              <a:buNone/>
            </a:pPr>
            <a:r>
              <a:rPr lang="en-US"/>
              <a:t>Networks upgraded at Homer, Kenai.</a:t>
            </a:r>
            <a:endParaRPr/>
          </a:p>
          <a:p>
            <a:pPr marL="0" lvl="0" indent="0" algn="l" rtl="0">
              <a:lnSpc>
                <a:spcPct val="90000"/>
              </a:lnSpc>
              <a:spcBef>
                <a:spcPts val="0"/>
              </a:spcBef>
              <a:spcAft>
                <a:spcPts val="0"/>
              </a:spcAft>
              <a:buClr>
                <a:schemeClr val="dk1"/>
              </a:buClr>
              <a:buSzPts val="2000"/>
              <a:buNone/>
            </a:pPr>
            <a:r>
              <a:rPr lang="en-US"/>
              <a:t>New laptop delivered to Homer.</a:t>
            </a:r>
            <a:endParaRPr/>
          </a:p>
        </p:txBody>
      </p:sp>
      <p:sp>
        <p:nvSpPr>
          <p:cNvPr id="203" name="Google Shape;203;g24221d18a10_0_0"/>
          <p:cNvSpPr txBox="1">
            <a:spLocks noGrp="1"/>
          </p:cNvSpPr>
          <p:nvPr>
            <p:ph type="body" idx="2"/>
          </p:nvPr>
        </p:nvSpPr>
        <p:spPr>
          <a:xfrm>
            <a:off x="6187440" y="1876926"/>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endParaRPr/>
          </a:p>
        </p:txBody>
      </p:sp>
      <p:sp>
        <p:nvSpPr>
          <p:cNvPr id="204" name="Google Shape;204;g24221d18a10_0_0"/>
          <p:cNvSpPr txBox="1">
            <a:spLocks noGrp="1"/>
          </p:cNvSpPr>
          <p:nvPr>
            <p:ph type="title"/>
          </p:nvPr>
        </p:nvSpPr>
        <p:spPr>
          <a:xfrm>
            <a:off x="1731817" y="405131"/>
            <a:ext cx="9745807" cy="8407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a:t>Information Technology</a:t>
            </a:r>
            <a:endParaRPr/>
          </a:p>
        </p:txBody>
      </p:sp>
      <p:sp>
        <p:nvSpPr>
          <p:cNvPr id="205" name="Google Shape;205;g24221d18a10_0_0"/>
          <p:cNvSpPr txBox="1">
            <a:spLocks noGrp="1"/>
          </p:cNvSpPr>
          <p:nvPr>
            <p:ph type="body" idx="3"/>
          </p:nvPr>
        </p:nvSpPr>
        <p:spPr>
          <a:xfrm>
            <a:off x="518160" y="4255278"/>
            <a:ext cx="5486400" cy="1905366"/>
          </a:xfrm>
          <a:prstGeom prst="rect">
            <a:avLst/>
          </a:prstGeom>
          <a:noFill/>
          <a:ln>
            <a:noFill/>
          </a:ln>
        </p:spPr>
        <p:txBody>
          <a:bodyPr spcFirstLastPara="1" wrap="square" lIns="91425" tIns="45700" rIns="91425" bIns="45700" anchor="t" anchorCtr="0">
            <a:noAutofit/>
          </a:bodyPr>
          <a:lstStyle/>
          <a:p>
            <a:pPr marL="228600" lvl="0" indent="-101600" algn="l" rtl="0">
              <a:lnSpc>
                <a:spcPct val="90000"/>
              </a:lnSpc>
              <a:spcBef>
                <a:spcPts val="0"/>
              </a:spcBef>
              <a:spcAft>
                <a:spcPts val="0"/>
              </a:spcAft>
              <a:buClr>
                <a:schemeClr val="dk1"/>
              </a:buClr>
              <a:buSzPts val="2000"/>
              <a:buNone/>
            </a:pPr>
            <a:r>
              <a:rPr lang="en-US"/>
              <a:t>Install ADS-B receiver at YAK (Alaska Airlines partner).</a:t>
            </a:r>
            <a:endParaRPr/>
          </a:p>
          <a:p>
            <a:pPr marL="228600" lvl="0" indent="-101600" algn="l" rtl="0">
              <a:lnSpc>
                <a:spcPct val="90000"/>
              </a:lnSpc>
              <a:spcBef>
                <a:spcPts val="0"/>
              </a:spcBef>
              <a:spcAft>
                <a:spcPts val="0"/>
              </a:spcAft>
              <a:buClr>
                <a:schemeClr val="dk1"/>
              </a:buClr>
              <a:buSzPts val="2000"/>
              <a:buNone/>
            </a:pPr>
            <a:r>
              <a:rPr lang="en-US"/>
              <a:t>Set up meeting with AST to investigate ADS-B deployment partnership.</a:t>
            </a:r>
            <a:endParaRPr/>
          </a:p>
          <a:p>
            <a:pPr marL="228600" lvl="0" indent="-101600" algn="l" rtl="0">
              <a:lnSpc>
                <a:spcPct val="90000"/>
              </a:lnSpc>
              <a:spcBef>
                <a:spcPts val="0"/>
              </a:spcBef>
              <a:spcAft>
                <a:spcPts val="0"/>
              </a:spcAft>
              <a:buClr>
                <a:schemeClr val="dk1"/>
              </a:buClr>
              <a:buSzPts val="2000"/>
              <a:buNone/>
            </a:pPr>
            <a:r>
              <a:rPr lang="en-US"/>
              <a:t>Plan FY24 budget spend (laptop/computer deployments, network upgrades).</a:t>
            </a:r>
            <a:endParaRPr/>
          </a:p>
          <a:p>
            <a:pPr marL="228600" lvl="0" indent="-101600" algn="l" rtl="0">
              <a:lnSpc>
                <a:spcPct val="90000"/>
              </a:lnSpc>
              <a:spcBef>
                <a:spcPts val="0"/>
              </a:spcBef>
              <a:spcAft>
                <a:spcPts val="0"/>
              </a:spcAft>
              <a:buClr>
                <a:schemeClr val="dk1"/>
              </a:buClr>
              <a:buSzPts val="2000"/>
              <a:buNone/>
            </a:pPr>
            <a:r>
              <a:rPr lang="en-US"/>
              <a:t>Identify more locations for smart thermostats.</a:t>
            </a:r>
            <a:endParaRPr/>
          </a:p>
        </p:txBody>
      </p:sp>
      <p:sp>
        <p:nvSpPr>
          <p:cNvPr id="206" name="Google Shape;206;g24221d18a10_0_0"/>
          <p:cNvSpPr txBox="1">
            <a:spLocks noGrp="1"/>
          </p:cNvSpPr>
          <p:nvPr>
            <p:ph type="body" idx="4"/>
          </p:nvPr>
        </p:nvSpPr>
        <p:spPr>
          <a:xfrm>
            <a:off x="6187440" y="4255278"/>
            <a:ext cx="5486400" cy="1905366"/>
          </a:xfrm>
          <a:prstGeom prst="rect">
            <a:avLst/>
          </a:prstGeom>
          <a:noFill/>
          <a:ln>
            <a:noFill/>
          </a:ln>
        </p:spPr>
        <p:txBody>
          <a:bodyPr spcFirstLastPara="1" wrap="square" lIns="91425" tIns="45700" rIns="91425" bIns="45700" anchor="t" anchorCtr="0">
            <a:noAutofit/>
          </a:bodyPr>
          <a:lstStyle/>
          <a:p>
            <a:pPr marL="228600" lvl="0" indent="-101600" algn="l" rtl="0">
              <a:lnSpc>
                <a:spcPct val="90000"/>
              </a:lnSpc>
              <a:spcBef>
                <a:spcPts val="0"/>
              </a:spcBef>
              <a:spcAft>
                <a:spcPts val="0"/>
              </a:spcAft>
              <a:buClr>
                <a:schemeClr val="dk1"/>
              </a:buClr>
              <a:buSzPts val="2000"/>
              <a:buNone/>
            </a:pPr>
            <a:r>
              <a:rPr lang="en-US"/>
              <a:t>Programming team, IT assistants?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2"/>
          <p:cNvSpPr txBox="1">
            <a:spLocks noGrp="1"/>
          </p:cNvSpPr>
          <p:nvPr>
            <p:ph type="body" idx="1"/>
          </p:nvPr>
        </p:nvSpPr>
        <p:spPr>
          <a:xfrm>
            <a:off x="518150" y="1876925"/>
            <a:ext cx="5486400" cy="2121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000"/>
              <a:buNone/>
            </a:pPr>
            <a:endParaRPr sz="1500"/>
          </a:p>
          <a:p>
            <a:pPr marL="0" lvl="0" indent="0" algn="l" rtl="0">
              <a:lnSpc>
                <a:spcPct val="90000"/>
              </a:lnSpc>
              <a:spcBef>
                <a:spcPts val="1000"/>
              </a:spcBef>
              <a:spcAft>
                <a:spcPts val="0"/>
              </a:spcAft>
              <a:buClr>
                <a:schemeClr val="dk1"/>
              </a:buClr>
              <a:buSzPts val="2000"/>
              <a:buNone/>
            </a:pPr>
            <a:r>
              <a:rPr lang="en-US" sz="1500"/>
              <a:t>Feb/8/2024, (CAB)outreach 10-10;40am, AWEC/Community Action Board,  </a:t>
            </a:r>
            <a:endParaRPr sz="1500"/>
          </a:p>
          <a:p>
            <a:pPr marL="0" lvl="0" indent="0" algn="l" rtl="0">
              <a:lnSpc>
                <a:spcPct val="90000"/>
              </a:lnSpc>
              <a:spcBef>
                <a:spcPts val="1000"/>
              </a:spcBef>
              <a:spcAft>
                <a:spcPts val="0"/>
              </a:spcAft>
              <a:buClr>
                <a:schemeClr val="dk1"/>
              </a:buClr>
              <a:buSzPts val="2000"/>
              <a:buNone/>
            </a:pPr>
            <a:r>
              <a:rPr lang="en-US" sz="1500"/>
              <a:t>Women’s Air &amp; space power symposium live 2024,</a:t>
            </a:r>
            <a:endParaRPr sz="1500"/>
          </a:p>
          <a:p>
            <a:pPr marL="0" lvl="0" indent="0" algn="l" rtl="0">
              <a:lnSpc>
                <a:spcPct val="90000"/>
              </a:lnSpc>
              <a:spcBef>
                <a:spcPts val="1000"/>
              </a:spcBef>
              <a:spcAft>
                <a:spcPts val="0"/>
              </a:spcAft>
              <a:buClr>
                <a:schemeClr val="dk1"/>
              </a:buClr>
              <a:buSzPts val="2000"/>
              <a:buNone/>
            </a:pPr>
            <a:r>
              <a:rPr lang="en-US" sz="1500"/>
              <a:t>march/26, 27, &amp; 28,  if you are interested and will like to attend let me know so we can add you and Email you the locations,,conference room limit from 20-30, </a:t>
            </a:r>
            <a:endParaRPr sz="1500"/>
          </a:p>
          <a:p>
            <a:pPr marL="0" lvl="0" indent="0" algn="l" rtl="0">
              <a:lnSpc>
                <a:spcPct val="90000"/>
              </a:lnSpc>
              <a:spcBef>
                <a:spcPts val="1000"/>
              </a:spcBef>
              <a:spcAft>
                <a:spcPts val="0"/>
              </a:spcAft>
              <a:buClr>
                <a:schemeClr val="dk1"/>
              </a:buClr>
              <a:buSzPts val="2000"/>
              <a:buNone/>
            </a:pPr>
            <a:endParaRPr sz="1500"/>
          </a:p>
          <a:p>
            <a:pPr marL="0" lvl="0" indent="0" algn="l" rtl="0">
              <a:lnSpc>
                <a:spcPct val="90000"/>
              </a:lnSpc>
              <a:spcBef>
                <a:spcPts val="1000"/>
              </a:spcBef>
              <a:spcAft>
                <a:spcPts val="0"/>
              </a:spcAft>
              <a:buClr>
                <a:schemeClr val="dk1"/>
              </a:buClr>
              <a:buSzPts val="2000"/>
              <a:buNone/>
            </a:pPr>
            <a:r>
              <a:rPr lang="en-US" sz="1500"/>
              <a:t> 907)538-3163.</a:t>
            </a:r>
            <a:endParaRPr sz="1500"/>
          </a:p>
        </p:txBody>
      </p:sp>
      <p:sp>
        <p:nvSpPr>
          <p:cNvPr id="212" name="Google Shape;212;p12"/>
          <p:cNvSpPr txBox="1">
            <a:spLocks noGrp="1"/>
          </p:cNvSpPr>
          <p:nvPr>
            <p:ph type="body" idx="2"/>
          </p:nvPr>
        </p:nvSpPr>
        <p:spPr>
          <a:xfrm>
            <a:off x="6187440" y="1876926"/>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r>
              <a:rPr lang="en-US" sz="1500"/>
              <a:t>No problem Or Issue ,</a:t>
            </a:r>
            <a:endParaRPr sz="1500"/>
          </a:p>
          <a:p>
            <a:pPr marL="457200" lvl="0" indent="-228600" algn="l" rtl="0">
              <a:lnSpc>
                <a:spcPct val="90000"/>
              </a:lnSpc>
              <a:spcBef>
                <a:spcPts val="1000"/>
              </a:spcBef>
              <a:spcAft>
                <a:spcPts val="0"/>
              </a:spcAft>
              <a:buClr>
                <a:schemeClr val="dk1"/>
              </a:buClr>
              <a:buSzPts val="2000"/>
              <a:buNone/>
            </a:pPr>
            <a:r>
              <a:rPr lang="en-US" sz="1500"/>
              <a:t> cadets  or Sm’s interested  in the Diversity Program ? please feel free to reach out , Come as you are.</a:t>
            </a:r>
            <a:endParaRPr sz="1500"/>
          </a:p>
          <a:p>
            <a:pPr marL="457200" lvl="0" indent="-228600" algn="l" rtl="0">
              <a:lnSpc>
                <a:spcPct val="90000"/>
              </a:lnSpc>
              <a:spcBef>
                <a:spcPts val="1000"/>
              </a:spcBef>
              <a:spcAft>
                <a:spcPts val="0"/>
              </a:spcAft>
              <a:buClr>
                <a:schemeClr val="dk1"/>
              </a:buClr>
              <a:buSzPts val="2000"/>
              <a:buNone/>
            </a:pPr>
            <a:r>
              <a:rPr lang="en-US" sz="1500"/>
              <a:t>. FY 2024/ Recruiting (, available (AkWg page</a:t>
            </a:r>
            <a:endParaRPr sz="1500"/>
          </a:p>
          <a:p>
            <a:pPr marL="457200" lvl="0" indent="-228600" algn="l" rtl="0">
              <a:lnSpc>
                <a:spcPct val="90000"/>
              </a:lnSpc>
              <a:spcBef>
                <a:spcPts val="1000"/>
              </a:spcBef>
              <a:spcAft>
                <a:spcPts val="0"/>
              </a:spcAft>
              <a:buClr>
                <a:schemeClr val="dk1"/>
              </a:buClr>
              <a:buSzPts val="2000"/>
              <a:buNone/>
            </a:pPr>
            <a:r>
              <a:rPr lang="en-US" sz="1500"/>
              <a:t>Elizabeth.justus@akwg.cap.gov</a:t>
            </a:r>
            <a:endParaRPr sz="1500"/>
          </a:p>
        </p:txBody>
      </p:sp>
      <p:sp>
        <p:nvSpPr>
          <p:cNvPr id="213" name="Google Shape;213;p12"/>
          <p:cNvSpPr txBox="1">
            <a:spLocks noGrp="1"/>
          </p:cNvSpPr>
          <p:nvPr>
            <p:ph type="title"/>
          </p:nvPr>
        </p:nvSpPr>
        <p:spPr>
          <a:xfrm>
            <a:off x="1731817" y="405131"/>
            <a:ext cx="9745807" cy="8407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a:t>Diversity &amp; Inclusion</a:t>
            </a:r>
            <a:endParaRPr/>
          </a:p>
        </p:txBody>
      </p:sp>
      <p:sp>
        <p:nvSpPr>
          <p:cNvPr id="214" name="Google Shape;214;p12"/>
          <p:cNvSpPr txBox="1">
            <a:spLocks noGrp="1"/>
          </p:cNvSpPr>
          <p:nvPr>
            <p:ph type="sldNum" idx="12"/>
          </p:nvPr>
        </p:nvSpPr>
        <p:spPr>
          <a:xfrm>
            <a:off x="112395" y="6417626"/>
            <a:ext cx="2743200" cy="3149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fld id="{00000000-1234-1234-1234-123412341234}" type="slidenum">
              <a:rPr lang="en-US"/>
              <a:pPr marL="0" lvl="0" indent="0" algn="l" rtl="0">
                <a:lnSpc>
                  <a:spcPct val="100000"/>
                </a:lnSpc>
                <a:spcBef>
                  <a:spcPts val="0"/>
                </a:spcBef>
                <a:spcAft>
                  <a:spcPts val="0"/>
                </a:spcAft>
                <a:buSzPts val="1400"/>
                <a:buNone/>
              </a:pPr>
              <a:t>17</a:t>
            </a:fld>
            <a:endParaRPr/>
          </a:p>
        </p:txBody>
      </p:sp>
      <p:sp>
        <p:nvSpPr>
          <p:cNvPr id="215" name="Google Shape;215;p12"/>
          <p:cNvSpPr txBox="1">
            <a:spLocks noGrp="1"/>
          </p:cNvSpPr>
          <p:nvPr>
            <p:ph type="body" idx="3"/>
          </p:nvPr>
        </p:nvSpPr>
        <p:spPr>
          <a:xfrm>
            <a:off x="272250" y="4255275"/>
            <a:ext cx="5486400" cy="2121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000"/>
              <a:buNone/>
            </a:pPr>
            <a:endParaRPr/>
          </a:p>
          <a:p>
            <a:pPr marL="228600" lvl="0" indent="0" algn="l" rtl="0">
              <a:lnSpc>
                <a:spcPct val="90000"/>
              </a:lnSpc>
              <a:spcBef>
                <a:spcPts val="1000"/>
              </a:spcBef>
              <a:spcAft>
                <a:spcPts val="0"/>
              </a:spcAft>
              <a:buClr>
                <a:schemeClr val="dk1"/>
              </a:buClr>
              <a:buSzPts val="2000"/>
              <a:buNone/>
            </a:pPr>
            <a:r>
              <a:rPr lang="en-US"/>
              <a:t> our DEI web page </a:t>
            </a:r>
            <a:endParaRPr/>
          </a:p>
          <a:p>
            <a:pPr marL="228600" lvl="0" indent="0" algn="l" rtl="0">
              <a:lnSpc>
                <a:spcPct val="90000"/>
              </a:lnSpc>
              <a:spcBef>
                <a:spcPts val="1000"/>
              </a:spcBef>
              <a:spcAft>
                <a:spcPts val="0"/>
              </a:spcAft>
              <a:buClr>
                <a:schemeClr val="dk1"/>
              </a:buClr>
              <a:buSzPts val="2000"/>
              <a:buNone/>
            </a:pPr>
            <a:r>
              <a:rPr lang="en-US" u="sng">
                <a:solidFill>
                  <a:schemeClr val="hlink"/>
                </a:solidFill>
                <a:hlinkClick r:id="rId3"/>
              </a:rPr>
              <a:t>https://akwg.cap.gov/members1/diversity</a:t>
            </a:r>
            <a:endParaRPr/>
          </a:p>
          <a:p>
            <a:pPr marL="0" lvl="0" indent="0" algn="l" rtl="0">
              <a:lnSpc>
                <a:spcPct val="90000"/>
              </a:lnSpc>
              <a:spcBef>
                <a:spcPts val="1000"/>
              </a:spcBef>
              <a:spcAft>
                <a:spcPts val="0"/>
              </a:spcAft>
              <a:buClr>
                <a:schemeClr val="dk1"/>
              </a:buClr>
              <a:buSzPts val="2000"/>
              <a:buNone/>
            </a:pPr>
            <a:r>
              <a:rPr lang="en-US"/>
              <a:t> let me know if you have any question, thank you all for your time.     </a:t>
            </a:r>
            <a:endParaRPr/>
          </a:p>
          <a:p>
            <a:pPr marL="228600" lvl="0" indent="0" algn="l" rtl="0">
              <a:lnSpc>
                <a:spcPct val="90000"/>
              </a:lnSpc>
              <a:spcBef>
                <a:spcPts val="1000"/>
              </a:spcBef>
              <a:spcAft>
                <a:spcPts val="0"/>
              </a:spcAft>
              <a:buClr>
                <a:schemeClr val="dk1"/>
              </a:buClr>
              <a:buSzPts val="2000"/>
              <a:buNone/>
            </a:pPr>
            <a:endParaRPr/>
          </a:p>
        </p:txBody>
      </p:sp>
      <p:sp>
        <p:nvSpPr>
          <p:cNvPr id="216" name="Google Shape;216;p12"/>
          <p:cNvSpPr txBox="1">
            <a:spLocks noGrp="1"/>
          </p:cNvSpPr>
          <p:nvPr>
            <p:ph type="body" idx="4"/>
          </p:nvPr>
        </p:nvSpPr>
        <p:spPr>
          <a:xfrm>
            <a:off x="6187440" y="4255278"/>
            <a:ext cx="5486400" cy="19053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000"/>
              <a:buNone/>
            </a:pPr>
            <a:endParaRPr/>
          </a:p>
          <a:p>
            <a:pPr marL="228600" lvl="0" indent="0" algn="l" rtl="0">
              <a:lnSpc>
                <a:spcPct val="90000"/>
              </a:lnSpc>
              <a:spcBef>
                <a:spcPts val="1000"/>
              </a:spcBef>
              <a:spcAft>
                <a:spcPts val="0"/>
              </a:spcAft>
              <a:buClr>
                <a:schemeClr val="dk1"/>
              </a:buClr>
              <a:buSzPts val="2000"/>
              <a:buNone/>
            </a:pPr>
            <a:r>
              <a:rPr lang="en-US"/>
              <a:t> Alaska Wing Recruiting and DEI, is been visiting some of the Anchorage schools, and other organizations in the community and team up with others Talking about Recruiting and leaving the Message about the programs of this organization can offer for kids and Adult volunteer, having a positive feedback.</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3"/>
          <p:cNvSpPr txBox="1">
            <a:spLocks noGrp="1"/>
          </p:cNvSpPr>
          <p:nvPr>
            <p:ph type="body" idx="1"/>
          </p:nvPr>
        </p:nvSpPr>
        <p:spPr>
          <a:xfrm>
            <a:off x="518160" y="1876926"/>
            <a:ext cx="5486400" cy="1905366"/>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1000"/>
              </a:spcBef>
              <a:spcAft>
                <a:spcPts val="0"/>
              </a:spcAft>
              <a:buSzPts val="2000"/>
              <a:buChar char="•"/>
            </a:pPr>
            <a:endParaRPr/>
          </a:p>
        </p:txBody>
      </p:sp>
      <p:sp>
        <p:nvSpPr>
          <p:cNvPr id="222" name="Google Shape;222;p13"/>
          <p:cNvSpPr txBox="1">
            <a:spLocks noGrp="1"/>
          </p:cNvSpPr>
          <p:nvPr>
            <p:ph type="body" idx="2"/>
          </p:nvPr>
        </p:nvSpPr>
        <p:spPr>
          <a:xfrm>
            <a:off x="6187440" y="1876926"/>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endParaRPr/>
          </a:p>
          <a:p>
            <a:pPr marL="457200" lvl="0" indent="-228600" algn="l" rtl="0">
              <a:lnSpc>
                <a:spcPct val="90000"/>
              </a:lnSpc>
              <a:spcBef>
                <a:spcPts val="1000"/>
              </a:spcBef>
              <a:spcAft>
                <a:spcPts val="0"/>
              </a:spcAft>
              <a:buClr>
                <a:schemeClr val="dk1"/>
              </a:buClr>
              <a:buSzPts val="2000"/>
              <a:buNone/>
            </a:pPr>
            <a:endParaRPr/>
          </a:p>
        </p:txBody>
      </p:sp>
      <p:sp>
        <p:nvSpPr>
          <p:cNvPr id="223" name="Google Shape;223;p13"/>
          <p:cNvSpPr txBox="1">
            <a:spLocks noGrp="1"/>
          </p:cNvSpPr>
          <p:nvPr>
            <p:ph type="title"/>
          </p:nvPr>
        </p:nvSpPr>
        <p:spPr>
          <a:xfrm>
            <a:off x="1731817" y="405131"/>
            <a:ext cx="9745807" cy="8407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a:t>Administration</a:t>
            </a:r>
            <a:endParaRPr/>
          </a:p>
        </p:txBody>
      </p:sp>
      <p:sp>
        <p:nvSpPr>
          <p:cNvPr id="224" name="Google Shape;224;p13"/>
          <p:cNvSpPr txBox="1">
            <a:spLocks noGrp="1"/>
          </p:cNvSpPr>
          <p:nvPr>
            <p:ph type="sldNum" idx="12"/>
          </p:nvPr>
        </p:nvSpPr>
        <p:spPr>
          <a:xfrm>
            <a:off x="112395" y="6417626"/>
            <a:ext cx="2743200" cy="3149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fld id="{00000000-1234-1234-1234-123412341234}" type="slidenum">
              <a:rPr lang="en-US"/>
              <a:pPr marL="0" lvl="0" indent="0" algn="l" rtl="0">
                <a:lnSpc>
                  <a:spcPct val="100000"/>
                </a:lnSpc>
                <a:spcBef>
                  <a:spcPts val="0"/>
                </a:spcBef>
                <a:spcAft>
                  <a:spcPts val="0"/>
                </a:spcAft>
                <a:buSzPts val="1400"/>
                <a:buNone/>
              </a:pPr>
              <a:t>18</a:t>
            </a:fld>
            <a:endParaRPr/>
          </a:p>
        </p:txBody>
      </p:sp>
      <p:sp>
        <p:nvSpPr>
          <p:cNvPr id="225" name="Google Shape;225;p13"/>
          <p:cNvSpPr txBox="1">
            <a:spLocks noGrp="1"/>
          </p:cNvSpPr>
          <p:nvPr>
            <p:ph type="body" idx="3"/>
          </p:nvPr>
        </p:nvSpPr>
        <p:spPr>
          <a:xfrm>
            <a:off x="518160" y="4255278"/>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endParaRPr/>
          </a:p>
        </p:txBody>
      </p:sp>
      <p:sp>
        <p:nvSpPr>
          <p:cNvPr id="226" name="Google Shape;226;p13"/>
          <p:cNvSpPr txBox="1">
            <a:spLocks noGrp="1"/>
          </p:cNvSpPr>
          <p:nvPr>
            <p:ph type="body" idx="4"/>
          </p:nvPr>
        </p:nvSpPr>
        <p:spPr>
          <a:xfrm>
            <a:off x="6187440" y="4255278"/>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9"/>
          <p:cNvSpPr txBox="1">
            <a:spLocks noGrp="1"/>
          </p:cNvSpPr>
          <p:nvPr>
            <p:ph type="title"/>
          </p:nvPr>
        </p:nvSpPr>
        <p:spPr>
          <a:xfrm>
            <a:off x="1814945" y="405131"/>
            <a:ext cx="9662680" cy="8407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a:t>Recurring Suspense Dates</a:t>
            </a:r>
            <a:endParaRPr/>
          </a:p>
        </p:txBody>
      </p:sp>
      <p:pic>
        <p:nvPicPr>
          <p:cNvPr id="232" name="Google Shape;232;p19"/>
          <p:cNvPicPr preferRelativeResize="0"/>
          <p:nvPr/>
        </p:nvPicPr>
        <p:blipFill rotWithShape="1">
          <a:blip r:embed="rId3">
            <a:alphaModFix/>
          </a:blip>
          <a:srcRect/>
          <a:stretch/>
        </p:blipFill>
        <p:spPr>
          <a:xfrm>
            <a:off x="1730363" y="1161900"/>
            <a:ext cx="8731276" cy="5036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graphicFrame>
        <p:nvGraphicFramePr>
          <p:cNvPr id="78" name="Google Shape;78;p6"/>
          <p:cNvGraphicFramePr/>
          <p:nvPr/>
        </p:nvGraphicFramePr>
        <p:xfrm>
          <a:off x="838200" y="1486672"/>
          <a:ext cx="10515600" cy="4023470"/>
        </p:xfrm>
        <a:graphic>
          <a:graphicData uri="http://schemas.openxmlformats.org/drawingml/2006/table">
            <a:tbl>
              <a:tblPr firstRow="1" bandRow="1">
                <a:noFill/>
                <a:tableStyleId>{A9B8319D-6765-4A23-92FB-19DE12E35DC1}</a:tableStyleId>
              </a:tblPr>
              <a:tblGrid>
                <a:gridCol w="5257800"/>
                <a:gridCol w="5257800"/>
              </a:tblGrid>
              <a:tr h="364875">
                <a:tc gridSpan="2">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Wing Staff</a:t>
                      </a:r>
                      <a:endParaRPr sz="1800" u="none" strike="noStrike" cap="none"/>
                    </a:p>
                  </a:txBody>
                  <a:tcPr marL="91450" marR="91450" marT="45725" marB="45725"/>
                </a:tc>
                <a:tc hMerge="1">
                  <a:txBody>
                    <a:bodyPr/>
                    <a:lstStyle/>
                    <a:p>
                      <a:endParaRPr lang="en-US"/>
                    </a:p>
                  </a:txBody>
                  <a:tcPr/>
                </a:tc>
              </a:tr>
              <a:tr h="3648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Vice Commander</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Information Technology</a:t>
                      </a:r>
                      <a:endParaRPr sz="1400" u="none" strike="noStrike" cap="none"/>
                    </a:p>
                  </a:txBody>
                  <a:tcPr marL="91450" marR="91450" marT="45725" marB="45725">
                    <a:lnB w="12700" cap="flat" cmpd="sng">
                      <a:solidFill>
                        <a:schemeClr val="lt1"/>
                      </a:solidFill>
                      <a:prstDash val="solid"/>
                      <a:round/>
                      <a:headEnd type="none" w="sm" len="sm"/>
                      <a:tailEnd type="none" w="sm" len="sm"/>
                    </a:lnB>
                  </a:tcPr>
                </a:tc>
              </a:tr>
              <a:tr h="3648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Chief of Staff</a:t>
                      </a:r>
                      <a:endParaRPr sz="1800" u="none" strike="noStrike" cap="none"/>
                    </a:p>
                  </a:txBody>
                  <a:tcPr marL="91450" marR="91450" marT="45725" marB="45725">
                    <a:lnR w="12700" cap="flat" cmpd="sng">
                      <a:solidFill>
                        <a:schemeClr val="lt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Diversity Officer</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r>
              <a:tr h="3648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Operations</a:t>
                      </a:r>
                      <a:endParaRPr sz="1800" u="none" strike="noStrike" cap="none"/>
                    </a:p>
                  </a:txBody>
                  <a:tcPr marL="91450" marR="91450" marT="45725" marB="45725">
                    <a:lnR w="12700" cap="flat" cmpd="sng">
                      <a:solidFill>
                        <a:schemeClr val="lt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Administrative Officer</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r h="3648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Maintenance</a:t>
                      </a:r>
                      <a:endParaRPr sz="1400" u="none" strike="noStrike" cap="none"/>
                    </a:p>
                  </a:txBody>
                  <a:tcPr marL="91450" marR="91450" marT="45725" marB="45725">
                    <a:lnR w="12700" cap="flat" cmpd="sng">
                      <a:solidFill>
                        <a:schemeClr val="lt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Historian</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r h="3648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Cadet Programs</a:t>
                      </a:r>
                      <a:endParaRPr sz="1800" u="none" strike="noStrike" cap="none"/>
                    </a:p>
                  </a:txBody>
                  <a:tcPr marL="91450" marR="91450" marT="45725" marB="45725">
                    <a:lnR w="12700" cap="flat" cmpd="sng">
                      <a:solidFill>
                        <a:schemeClr val="lt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Finance Officer</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r h="3648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Aerospace Education</a:t>
                      </a:r>
                      <a:endParaRPr sz="1800" u="none" strike="noStrike" cap="none"/>
                    </a:p>
                  </a:txBody>
                  <a:tcPr marL="91450" marR="91450" marT="45725" marB="45725">
                    <a:lnR w="12700" cap="flat" cmpd="sng">
                      <a:solidFill>
                        <a:schemeClr val="lt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Chaplain</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r>
              <a:tr h="3648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Logistics / Transportation / Supply</a:t>
                      </a:r>
                      <a:endParaRPr sz="1400" u="none" strike="noStrike" cap="none"/>
                    </a:p>
                  </a:txBody>
                  <a:tcPr marL="91450" marR="91450" marT="45725" marB="45725">
                    <a:lnR w="12700" cap="flat" cmpd="sng">
                      <a:solidFill>
                        <a:schemeClr val="lt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Legal Officer</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r h="3648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Public Affairs / Communications</a:t>
                      </a:r>
                      <a:endParaRPr sz="1400" u="none" strike="noStrike" cap="none"/>
                    </a:p>
                  </a:txBody>
                  <a:tcPr marL="91450" marR="91450" marT="45725" marB="45725">
                    <a:lnR w="12700" cap="flat" cmpd="sng">
                      <a:solidFill>
                        <a:schemeClr val="lt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Safety Officer</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r h="3648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Inspector General</a:t>
                      </a:r>
                      <a:endParaRPr sz="1400" u="none" strike="noStrike" cap="none"/>
                    </a:p>
                  </a:txBody>
                  <a:tcPr marL="91450" marR="91450" marT="45725" marB="45725">
                    <a:lnR w="12700" cap="flat" cmpd="sng">
                      <a:solidFill>
                        <a:schemeClr val="lt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Wing Administrator</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r h="3648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Personnel /Education &amp; Training</a:t>
                      </a:r>
                      <a:endParaRPr sz="1400" u="none" strike="noStrike" cap="none"/>
                    </a:p>
                  </a:txBody>
                  <a:tcPr marL="91450" marR="91450" marT="45725" marB="45725">
                    <a:lnR w="12700" cap="flat" cmpd="sng">
                      <a:solidFill>
                        <a:schemeClr val="lt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CAP-USAF/ROD</a:t>
                      </a:r>
                      <a:endParaRPr sz="14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bl>
          </a:graphicData>
        </a:graphic>
      </p:graphicFrame>
      <p:sp>
        <p:nvSpPr>
          <p:cNvPr id="79" name="Google Shape;79;p6"/>
          <p:cNvSpPr txBox="1">
            <a:spLocks noGrp="1"/>
          </p:cNvSpPr>
          <p:nvPr>
            <p:ph type="title"/>
          </p:nvPr>
        </p:nvSpPr>
        <p:spPr>
          <a:xfrm>
            <a:off x="1814945" y="405131"/>
            <a:ext cx="9662680" cy="8407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a:t>Roll Call</a:t>
            </a:r>
            <a:endParaRPr/>
          </a:p>
        </p:txBody>
      </p:sp>
      <p:sp>
        <p:nvSpPr>
          <p:cNvPr id="80" name="Google Shape;80;p6"/>
          <p:cNvSpPr txBox="1"/>
          <p:nvPr/>
        </p:nvSpPr>
        <p:spPr>
          <a:xfrm>
            <a:off x="3048786" y="5724954"/>
            <a:ext cx="609442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E84B21"/>
                </a:solidFill>
                <a:latin typeface="Arial"/>
                <a:ea typeface="Arial"/>
                <a:cs typeface="Arial"/>
                <a:sym typeface="Arial"/>
              </a:rPr>
              <a:t>Safety sign in link for Attendance Credit</a:t>
            </a:r>
            <a:endParaRPr sz="1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http://apps1.akwg.cap.gov/meeting_attendance.php</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4"/>
          <p:cNvSpPr txBox="1">
            <a:spLocks noGrp="1"/>
          </p:cNvSpPr>
          <p:nvPr>
            <p:ph type="body" idx="1"/>
          </p:nvPr>
        </p:nvSpPr>
        <p:spPr>
          <a:xfrm>
            <a:off x="518160" y="1876926"/>
            <a:ext cx="5486400" cy="19053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000"/>
              <a:buNone/>
            </a:pPr>
            <a:r>
              <a:rPr lang="en-US"/>
              <a:t>Received copies of Sewards 1960’s newsletter, containing articles regarding 1964 Earthquake effects in Seward, and obituary for Commander Gilliland.  Wrote two articles for our magazine with copy of newsletter (Seward) mast.</a:t>
            </a:r>
            <a:endParaRPr/>
          </a:p>
          <a:p>
            <a:pPr marL="0" lvl="0" indent="0" algn="l" rtl="0">
              <a:lnSpc>
                <a:spcPct val="90000"/>
              </a:lnSpc>
              <a:spcBef>
                <a:spcPts val="1000"/>
              </a:spcBef>
              <a:spcAft>
                <a:spcPts val="0"/>
              </a:spcAft>
              <a:buClr>
                <a:schemeClr val="dk1"/>
              </a:buClr>
              <a:buSzPts val="2000"/>
              <a:buNone/>
            </a:pPr>
            <a:r>
              <a:rPr lang="en-US"/>
              <a:t>Also received information about Commander Gilliland’s family (children) forwarded by from Col Mike Coffing</a:t>
            </a:r>
            <a:endParaRPr/>
          </a:p>
        </p:txBody>
      </p:sp>
      <p:sp>
        <p:nvSpPr>
          <p:cNvPr id="238" name="Google Shape;238;p14"/>
          <p:cNvSpPr txBox="1">
            <a:spLocks noGrp="1"/>
          </p:cNvSpPr>
          <p:nvPr>
            <p:ph type="body" idx="2"/>
          </p:nvPr>
        </p:nvSpPr>
        <p:spPr>
          <a:xfrm>
            <a:off x="6187440" y="1876926"/>
            <a:ext cx="5486400" cy="1905366"/>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1000"/>
              </a:spcBef>
              <a:spcAft>
                <a:spcPts val="0"/>
              </a:spcAft>
              <a:buClr>
                <a:schemeClr val="dk1"/>
              </a:buClr>
              <a:buSzPts val="2000"/>
              <a:buChar char="•"/>
            </a:pPr>
            <a:endParaRPr/>
          </a:p>
          <a:p>
            <a:pPr marL="457200" lvl="0" indent="-355600" algn="l" rtl="0">
              <a:lnSpc>
                <a:spcPct val="90000"/>
              </a:lnSpc>
              <a:spcBef>
                <a:spcPts val="1000"/>
              </a:spcBef>
              <a:spcAft>
                <a:spcPts val="0"/>
              </a:spcAft>
              <a:buSzPts val="2000"/>
              <a:buChar char="•"/>
            </a:pPr>
            <a:endParaRPr/>
          </a:p>
        </p:txBody>
      </p:sp>
      <p:sp>
        <p:nvSpPr>
          <p:cNvPr id="239" name="Google Shape;239;p14"/>
          <p:cNvSpPr txBox="1">
            <a:spLocks noGrp="1"/>
          </p:cNvSpPr>
          <p:nvPr>
            <p:ph type="title"/>
          </p:nvPr>
        </p:nvSpPr>
        <p:spPr>
          <a:xfrm>
            <a:off x="1731817" y="405131"/>
            <a:ext cx="9745807" cy="8407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a:t>Historian</a:t>
            </a:r>
            <a:endParaRPr/>
          </a:p>
        </p:txBody>
      </p:sp>
      <p:sp>
        <p:nvSpPr>
          <p:cNvPr id="240" name="Google Shape;240;p14"/>
          <p:cNvSpPr txBox="1">
            <a:spLocks noGrp="1"/>
          </p:cNvSpPr>
          <p:nvPr>
            <p:ph type="sldNum" idx="12"/>
          </p:nvPr>
        </p:nvSpPr>
        <p:spPr>
          <a:xfrm>
            <a:off x="112395" y="6417626"/>
            <a:ext cx="2743200" cy="3149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fld id="{00000000-1234-1234-1234-123412341234}" type="slidenum">
              <a:rPr lang="en-US"/>
              <a:pPr marL="0" lvl="0" indent="0" algn="l" rtl="0">
                <a:lnSpc>
                  <a:spcPct val="100000"/>
                </a:lnSpc>
                <a:spcBef>
                  <a:spcPts val="0"/>
                </a:spcBef>
                <a:spcAft>
                  <a:spcPts val="0"/>
                </a:spcAft>
                <a:buSzPts val="1400"/>
                <a:buNone/>
              </a:pPr>
              <a:t>20</a:t>
            </a:fld>
            <a:endParaRPr/>
          </a:p>
        </p:txBody>
      </p:sp>
      <p:sp>
        <p:nvSpPr>
          <p:cNvPr id="241" name="Google Shape;241;p14"/>
          <p:cNvSpPr txBox="1">
            <a:spLocks noGrp="1"/>
          </p:cNvSpPr>
          <p:nvPr>
            <p:ph type="body" idx="3"/>
          </p:nvPr>
        </p:nvSpPr>
        <p:spPr>
          <a:xfrm>
            <a:off x="518160" y="4255278"/>
            <a:ext cx="5486400" cy="1905366"/>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1000"/>
              </a:spcBef>
              <a:spcAft>
                <a:spcPts val="0"/>
              </a:spcAft>
              <a:buSzPts val="2000"/>
              <a:buChar char="•"/>
            </a:pPr>
            <a:r>
              <a:rPr lang="en-US"/>
              <a:t>Continued work to identify pictures sent from Historian’s office dating back to 1950’s - 1960’s</a:t>
            </a:r>
            <a:endParaRPr/>
          </a:p>
          <a:p>
            <a:pPr marL="457200" lvl="0" indent="-228600" algn="l" rtl="0">
              <a:lnSpc>
                <a:spcPct val="90000"/>
              </a:lnSpc>
              <a:spcBef>
                <a:spcPts val="1000"/>
              </a:spcBef>
              <a:spcAft>
                <a:spcPts val="0"/>
              </a:spcAft>
              <a:buSzPts val="2000"/>
              <a:buNone/>
            </a:pPr>
            <a:endParaRPr/>
          </a:p>
        </p:txBody>
      </p:sp>
      <p:sp>
        <p:nvSpPr>
          <p:cNvPr id="242" name="Google Shape;242;p14"/>
          <p:cNvSpPr txBox="1">
            <a:spLocks noGrp="1"/>
          </p:cNvSpPr>
          <p:nvPr>
            <p:ph type="body" idx="4"/>
          </p:nvPr>
        </p:nvSpPr>
        <p:spPr>
          <a:xfrm>
            <a:off x="6187440" y="4255278"/>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5"/>
          <p:cNvSpPr txBox="1">
            <a:spLocks noGrp="1"/>
          </p:cNvSpPr>
          <p:nvPr>
            <p:ph type="body" idx="1"/>
          </p:nvPr>
        </p:nvSpPr>
        <p:spPr>
          <a:xfrm>
            <a:off x="518160" y="1876926"/>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r>
              <a:rPr lang="en-US"/>
              <a:t>Received FY 2024 State Funding</a:t>
            </a:r>
            <a:endParaRPr/>
          </a:p>
          <a:p>
            <a:pPr marL="457200" lvl="0" indent="-228600" algn="l" rtl="0">
              <a:lnSpc>
                <a:spcPct val="90000"/>
              </a:lnSpc>
              <a:spcBef>
                <a:spcPts val="1000"/>
              </a:spcBef>
              <a:spcAft>
                <a:spcPts val="0"/>
              </a:spcAft>
              <a:buClr>
                <a:schemeClr val="dk1"/>
              </a:buClr>
              <a:buSzPts val="2000"/>
              <a:buNone/>
            </a:pPr>
            <a:r>
              <a:rPr lang="en-US"/>
              <a:t>New credit cards received and sent out.</a:t>
            </a:r>
            <a:endParaRPr/>
          </a:p>
          <a:p>
            <a:pPr marL="457200" lvl="0" indent="-228600" algn="l" rtl="0">
              <a:lnSpc>
                <a:spcPct val="90000"/>
              </a:lnSpc>
              <a:spcBef>
                <a:spcPts val="1000"/>
              </a:spcBef>
              <a:spcAft>
                <a:spcPts val="0"/>
              </a:spcAft>
              <a:buClr>
                <a:schemeClr val="dk1"/>
              </a:buClr>
              <a:buSzPts val="2000"/>
              <a:buNone/>
            </a:pPr>
            <a:r>
              <a:rPr lang="en-US"/>
              <a:t>Monthly reports to Squadrons sent out 3/4/24.</a:t>
            </a:r>
            <a:endParaRPr/>
          </a:p>
        </p:txBody>
      </p:sp>
      <p:sp>
        <p:nvSpPr>
          <p:cNvPr id="248" name="Google Shape;248;p15"/>
          <p:cNvSpPr txBox="1">
            <a:spLocks noGrp="1"/>
          </p:cNvSpPr>
          <p:nvPr>
            <p:ph type="body" idx="2"/>
          </p:nvPr>
        </p:nvSpPr>
        <p:spPr>
          <a:xfrm>
            <a:off x="6187440" y="1876926"/>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r>
              <a:rPr lang="en-US"/>
              <a:t>Quickbooks mostly up to date thru 2/24. Troubleshooting &amp; adjusting custom reports as needed.</a:t>
            </a:r>
            <a:endParaRPr/>
          </a:p>
          <a:p>
            <a:pPr marL="457200" lvl="0" indent="-228600" algn="l" rtl="0">
              <a:lnSpc>
                <a:spcPct val="90000"/>
              </a:lnSpc>
              <a:spcBef>
                <a:spcPts val="1000"/>
              </a:spcBef>
              <a:spcAft>
                <a:spcPts val="0"/>
              </a:spcAft>
              <a:buClr>
                <a:schemeClr val="dk1"/>
              </a:buClr>
              <a:buSzPts val="2000"/>
              <a:buNone/>
            </a:pPr>
            <a:r>
              <a:rPr lang="en-US"/>
              <a:t>Fielding and addressing minor fixes to the most recent Squadron reports sent out on 3/4/24.</a:t>
            </a:r>
            <a:endParaRPr/>
          </a:p>
          <a:p>
            <a:pPr marL="457200" lvl="0" indent="-228600" algn="l" rtl="0">
              <a:lnSpc>
                <a:spcPct val="90000"/>
              </a:lnSpc>
              <a:spcBef>
                <a:spcPts val="1000"/>
              </a:spcBef>
              <a:spcAft>
                <a:spcPts val="0"/>
              </a:spcAft>
              <a:buClr>
                <a:schemeClr val="dk1"/>
              </a:buClr>
              <a:buSzPts val="2000"/>
              <a:buNone/>
            </a:pPr>
            <a:endParaRPr/>
          </a:p>
        </p:txBody>
      </p:sp>
      <p:sp>
        <p:nvSpPr>
          <p:cNvPr id="249" name="Google Shape;249;p15"/>
          <p:cNvSpPr txBox="1">
            <a:spLocks noGrp="1"/>
          </p:cNvSpPr>
          <p:nvPr>
            <p:ph type="title"/>
          </p:nvPr>
        </p:nvSpPr>
        <p:spPr>
          <a:xfrm>
            <a:off x="1731817" y="405131"/>
            <a:ext cx="9745807" cy="8407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a:t>Finance</a:t>
            </a:r>
            <a:endParaRPr/>
          </a:p>
        </p:txBody>
      </p:sp>
      <p:sp>
        <p:nvSpPr>
          <p:cNvPr id="250" name="Google Shape;250;p15"/>
          <p:cNvSpPr txBox="1">
            <a:spLocks noGrp="1"/>
          </p:cNvSpPr>
          <p:nvPr>
            <p:ph type="sldNum" idx="12"/>
          </p:nvPr>
        </p:nvSpPr>
        <p:spPr>
          <a:xfrm>
            <a:off x="112395" y="6417626"/>
            <a:ext cx="2743200" cy="3149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fld id="{00000000-1234-1234-1234-123412341234}" type="slidenum">
              <a:rPr lang="en-US"/>
              <a:pPr marL="0" lvl="0" indent="0" algn="l" rtl="0">
                <a:lnSpc>
                  <a:spcPct val="100000"/>
                </a:lnSpc>
                <a:spcBef>
                  <a:spcPts val="0"/>
                </a:spcBef>
                <a:spcAft>
                  <a:spcPts val="0"/>
                </a:spcAft>
                <a:buSzPts val="1400"/>
                <a:buNone/>
              </a:pPr>
              <a:t>21</a:t>
            </a:fld>
            <a:endParaRPr/>
          </a:p>
        </p:txBody>
      </p:sp>
      <p:sp>
        <p:nvSpPr>
          <p:cNvPr id="251" name="Google Shape;251;p15"/>
          <p:cNvSpPr txBox="1">
            <a:spLocks noGrp="1"/>
          </p:cNvSpPr>
          <p:nvPr>
            <p:ph type="body" idx="3"/>
          </p:nvPr>
        </p:nvSpPr>
        <p:spPr>
          <a:xfrm>
            <a:off x="518160" y="4255278"/>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r>
              <a:rPr lang="en-US"/>
              <a:t>Finance Committee meeting - March 19th.</a:t>
            </a:r>
            <a:endParaRPr/>
          </a:p>
        </p:txBody>
      </p:sp>
      <p:sp>
        <p:nvSpPr>
          <p:cNvPr id="252" name="Google Shape;252;p15"/>
          <p:cNvSpPr txBox="1">
            <a:spLocks noGrp="1"/>
          </p:cNvSpPr>
          <p:nvPr>
            <p:ph type="body" idx="4"/>
          </p:nvPr>
        </p:nvSpPr>
        <p:spPr>
          <a:xfrm>
            <a:off x="6187440" y="4255278"/>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256"/>
        <p:cNvGrpSpPr/>
        <p:nvPr/>
      </p:nvGrpSpPr>
      <p:grpSpPr>
        <a:xfrm>
          <a:off x="0" y="0"/>
          <a:ext cx="0" cy="0"/>
          <a:chOff x="0" y="0"/>
          <a:chExt cx="0" cy="0"/>
        </a:xfrm>
      </p:grpSpPr>
      <p:sp>
        <p:nvSpPr>
          <p:cNvPr id="257" name="Google Shape;257;p16"/>
          <p:cNvSpPr txBox="1">
            <a:spLocks noGrp="1"/>
          </p:cNvSpPr>
          <p:nvPr>
            <p:ph type="body" idx="1"/>
          </p:nvPr>
        </p:nvSpPr>
        <p:spPr>
          <a:xfrm>
            <a:off x="518160" y="1876926"/>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endParaRPr/>
          </a:p>
        </p:txBody>
      </p:sp>
      <p:sp>
        <p:nvSpPr>
          <p:cNvPr id="258" name="Google Shape;258;p16"/>
          <p:cNvSpPr txBox="1">
            <a:spLocks noGrp="1"/>
          </p:cNvSpPr>
          <p:nvPr>
            <p:ph type="body" idx="2"/>
          </p:nvPr>
        </p:nvSpPr>
        <p:spPr>
          <a:xfrm>
            <a:off x="6187440" y="1876926"/>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endParaRPr/>
          </a:p>
        </p:txBody>
      </p:sp>
      <p:sp>
        <p:nvSpPr>
          <p:cNvPr id="259" name="Google Shape;259;p16"/>
          <p:cNvSpPr txBox="1">
            <a:spLocks noGrp="1"/>
          </p:cNvSpPr>
          <p:nvPr>
            <p:ph type="title"/>
          </p:nvPr>
        </p:nvSpPr>
        <p:spPr>
          <a:xfrm>
            <a:off x="1731817" y="405131"/>
            <a:ext cx="9745807" cy="8407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a:t>Development</a:t>
            </a:r>
            <a:endParaRPr/>
          </a:p>
        </p:txBody>
      </p:sp>
      <p:sp>
        <p:nvSpPr>
          <p:cNvPr id="260" name="Google Shape;260;p16"/>
          <p:cNvSpPr txBox="1">
            <a:spLocks noGrp="1"/>
          </p:cNvSpPr>
          <p:nvPr>
            <p:ph type="sldNum" idx="12"/>
          </p:nvPr>
        </p:nvSpPr>
        <p:spPr>
          <a:xfrm>
            <a:off x="112395" y="6417626"/>
            <a:ext cx="2743200" cy="3149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fld id="{00000000-1234-1234-1234-123412341234}" type="slidenum">
              <a:rPr lang="en-US"/>
              <a:pPr marL="0" lvl="0" indent="0" algn="l" rtl="0">
                <a:lnSpc>
                  <a:spcPct val="100000"/>
                </a:lnSpc>
                <a:spcBef>
                  <a:spcPts val="0"/>
                </a:spcBef>
                <a:spcAft>
                  <a:spcPts val="0"/>
                </a:spcAft>
                <a:buSzPts val="1400"/>
                <a:buNone/>
              </a:pPr>
              <a:t>22</a:t>
            </a:fld>
            <a:endParaRPr/>
          </a:p>
        </p:txBody>
      </p:sp>
      <p:sp>
        <p:nvSpPr>
          <p:cNvPr id="261" name="Google Shape;261;p16"/>
          <p:cNvSpPr txBox="1">
            <a:spLocks noGrp="1"/>
          </p:cNvSpPr>
          <p:nvPr>
            <p:ph type="body" idx="3"/>
          </p:nvPr>
        </p:nvSpPr>
        <p:spPr>
          <a:xfrm>
            <a:off x="518160" y="4255278"/>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endParaRPr/>
          </a:p>
        </p:txBody>
      </p:sp>
      <p:sp>
        <p:nvSpPr>
          <p:cNvPr id="262" name="Google Shape;262;p16"/>
          <p:cNvSpPr txBox="1">
            <a:spLocks noGrp="1"/>
          </p:cNvSpPr>
          <p:nvPr>
            <p:ph type="body" idx="4"/>
          </p:nvPr>
        </p:nvSpPr>
        <p:spPr>
          <a:xfrm>
            <a:off x="6187440" y="4255278"/>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7"/>
          <p:cNvSpPr txBox="1">
            <a:spLocks noGrp="1"/>
          </p:cNvSpPr>
          <p:nvPr>
            <p:ph type="body" idx="1"/>
          </p:nvPr>
        </p:nvSpPr>
        <p:spPr>
          <a:xfrm>
            <a:off x="518160" y="1876926"/>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endParaRPr/>
          </a:p>
        </p:txBody>
      </p:sp>
      <p:sp>
        <p:nvSpPr>
          <p:cNvPr id="268" name="Google Shape;268;p17"/>
          <p:cNvSpPr txBox="1">
            <a:spLocks noGrp="1"/>
          </p:cNvSpPr>
          <p:nvPr>
            <p:ph type="body" idx="2"/>
          </p:nvPr>
        </p:nvSpPr>
        <p:spPr>
          <a:xfrm>
            <a:off x="6187440" y="1876926"/>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endParaRPr/>
          </a:p>
        </p:txBody>
      </p:sp>
      <p:sp>
        <p:nvSpPr>
          <p:cNvPr id="269" name="Google Shape;269;p17"/>
          <p:cNvSpPr txBox="1">
            <a:spLocks noGrp="1"/>
          </p:cNvSpPr>
          <p:nvPr>
            <p:ph type="title"/>
          </p:nvPr>
        </p:nvSpPr>
        <p:spPr>
          <a:xfrm>
            <a:off x="1731817" y="405131"/>
            <a:ext cx="9745807" cy="8407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a:t>Chaplain</a:t>
            </a:r>
            <a:endParaRPr/>
          </a:p>
        </p:txBody>
      </p:sp>
      <p:sp>
        <p:nvSpPr>
          <p:cNvPr id="270" name="Google Shape;270;p17"/>
          <p:cNvSpPr txBox="1">
            <a:spLocks noGrp="1"/>
          </p:cNvSpPr>
          <p:nvPr>
            <p:ph type="sldNum" idx="12"/>
          </p:nvPr>
        </p:nvSpPr>
        <p:spPr>
          <a:xfrm>
            <a:off x="112395" y="6417626"/>
            <a:ext cx="2743200" cy="3149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fld id="{00000000-1234-1234-1234-123412341234}" type="slidenum">
              <a:rPr lang="en-US"/>
              <a:pPr marL="0" lvl="0" indent="0" algn="l" rtl="0">
                <a:lnSpc>
                  <a:spcPct val="100000"/>
                </a:lnSpc>
                <a:spcBef>
                  <a:spcPts val="0"/>
                </a:spcBef>
                <a:spcAft>
                  <a:spcPts val="0"/>
                </a:spcAft>
                <a:buSzPts val="1400"/>
                <a:buNone/>
              </a:pPr>
              <a:t>23</a:t>
            </a:fld>
            <a:endParaRPr/>
          </a:p>
        </p:txBody>
      </p:sp>
      <p:sp>
        <p:nvSpPr>
          <p:cNvPr id="271" name="Google Shape;271;p17"/>
          <p:cNvSpPr txBox="1">
            <a:spLocks noGrp="1"/>
          </p:cNvSpPr>
          <p:nvPr>
            <p:ph type="body" idx="3"/>
          </p:nvPr>
        </p:nvSpPr>
        <p:spPr>
          <a:xfrm>
            <a:off x="518160" y="4255278"/>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endParaRPr/>
          </a:p>
        </p:txBody>
      </p:sp>
      <p:sp>
        <p:nvSpPr>
          <p:cNvPr id="272" name="Google Shape;272;p17"/>
          <p:cNvSpPr txBox="1">
            <a:spLocks noGrp="1"/>
          </p:cNvSpPr>
          <p:nvPr>
            <p:ph type="body" idx="4"/>
          </p:nvPr>
        </p:nvSpPr>
        <p:spPr>
          <a:xfrm>
            <a:off x="6187440" y="4255278"/>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8"/>
          <p:cNvSpPr txBox="1">
            <a:spLocks noGrp="1"/>
          </p:cNvSpPr>
          <p:nvPr>
            <p:ph type="body" idx="1"/>
          </p:nvPr>
        </p:nvSpPr>
        <p:spPr>
          <a:xfrm>
            <a:off x="518160" y="1876926"/>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endParaRPr/>
          </a:p>
        </p:txBody>
      </p:sp>
      <p:sp>
        <p:nvSpPr>
          <p:cNvPr id="278" name="Google Shape;278;p18"/>
          <p:cNvSpPr txBox="1">
            <a:spLocks noGrp="1"/>
          </p:cNvSpPr>
          <p:nvPr>
            <p:ph type="body" idx="2"/>
          </p:nvPr>
        </p:nvSpPr>
        <p:spPr>
          <a:xfrm>
            <a:off x="6187440" y="1876926"/>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endParaRPr/>
          </a:p>
        </p:txBody>
      </p:sp>
      <p:sp>
        <p:nvSpPr>
          <p:cNvPr id="279" name="Google Shape;279;p18"/>
          <p:cNvSpPr txBox="1">
            <a:spLocks noGrp="1"/>
          </p:cNvSpPr>
          <p:nvPr>
            <p:ph type="title"/>
          </p:nvPr>
        </p:nvSpPr>
        <p:spPr>
          <a:xfrm>
            <a:off x="1731817" y="405131"/>
            <a:ext cx="9745807" cy="8407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a:t>Legal</a:t>
            </a:r>
            <a:endParaRPr/>
          </a:p>
        </p:txBody>
      </p:sp>
      <p:sp>
        <p:nvSpPr>
          <p:cNvPr id="280" name="Google Shape;280;p18"/>
          <p:cNvSpPr txBox="1">
            <a:spLocks noGrp="1"/>
          </p:cNvSpPr>
          <p:nvPr>
            <p:ph type="sldNum" idx="12"/>
          </p:nvPr>
        </p:nvSpPr>
        <p:spPr>
          <a:xfrm>
            <a:off x="112395" y="6417626"/>
            <a:ext cx="2743200" cy="3149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fld id="{00000000-1234-1234-1234-123412341234}" type="slidenum">
              <a:rPr lang="en-US"/>
              <a:pPr marL="0" lvl="0" indent="0" algn="l" rtl="0">
                <a:lnSpc>
                  <a:spcPct val="100000"/>
                </a:lnSpc>
                <a:spcBef>
                  <a:spcPts val="0"/>
                </a:spcBef>
                <a:spcAft>
                  <a:spcPts val="0"/>
                </a:spcAft>
                <a:buSzPts val="1400"/>
                <a:buNone/>
              </a:pPr>
              <a:t>24</a:t>
            </a:fld>
            <a:endParaRPr/>
          </a:p>
        </p:txBody>
      </p:sp>
      <p:sp>
        <p:nvSpPr>
          <p:cNvPr id="281" name="Google Shape;281;p18"/>
          <p:cNvSpPr txBox="1">
            <a:spLocks noGrp="1"/>
          </p:cNvSpPr>
          <p:nvPr>
            <p:ph type="body" idx="3"/>
          </p:nvPr>
        </p:nvSpPr>
        <p:spPr>
          <a:xfrm>
            <a:off x="518160" y="4255278"/>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endParaRPr/>
          </a:p>
        </p:txBody>
      </p:sp>
      <p:sp>
        <p:nvSpPr>
          <p:cNvPr id="282" name="Google Shape;282;p18"/>
          <p:cNvSpPr txBox="1">
            <a:spLocks noGrp="1"/>
          </p:cNvSpPr>
          <p:nvPr>
            <p:ph type="body" idx="4"/>
          </p:nvPr>
        </p:nvSpPr>
        <p:spPr>
          <a:xfrm>
            <a:off x="6187440" y="4255278"/>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4"/>
          <p:cNvSpPr txBox="1">
            <a:spLocks noGrp="1"/>
          </p:cNvSpPr>
          <p:nvPr>
            <p:ph type="body" idx="1"/>
          </p:nvPr>
        </p:nvSpPr>
        <p:spPr>
          <a:xfrm>
            <a:off x="518160" y="1876926"/>
            <a:ext cx="5486400" cy="1905366"/>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1000"/>
              </a:spcBef>
              <a:spcAft>
                <a:spcPts val="0"/>
              </a:spcAft>
              <a:buSzPts val="2000"/>
              <a:buChar char="•"/>
            </a:pPr>
            <a:r>
              <a:rPr lang="en-US"/>
              <a:t>New AKWG/SE should be coming on board soon</a:t>
            </a:r>
            <a:endParaRPr sz="1600"/>
          </a:p>
          <a:p>
            <a:pPr marL="0" lvl="0" indent="0" algn="l" rtl="0">
              <a:lnSpc>
                <a:spcPct val="90000"/>
              </a:lnSpc>
              <a:spcBef>
                <a:spcPts val="1000"/>
              </a:spcBef>
              <a:spcAft>
                <a:spcPts val="0"/>
              </a:spcAft>
              <a:buSzPts val="2000"/>
              <a:buNone/>
            </a:pPr>
            <a:endParaRPr/>
          </a:p>
        </p:txBody>
      </p:sp>
      <p:sp>
        <p:nvSpPr>
          <p:cNvPr id="288" name="Google Shape;288;p24"/>
          <p:cNvSpPr txBox="1">
            <a:spLocks noGrp="1"/>
          </p:cNvSpPr>
          <p:nvPr>
            <p:ph type="body" idx="2"/>
          </p:nvPr>
        </p:nvSpPr>
        <p:spPr>
          <a:xfrm>
            <a:off x="6187440" y="1797889"/>
            <a:ext cx="5486400" cy="1905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000"/>
              <a:buNone/>
            </a:pPr>
            <a:r>
              <a:rPr lang="en-US">
                <a:solidFill>
                  <a:srgbClr val="222222"/>
                </a:solidFill>
                <a:highlight>
                  <a:srgbClr val="FFFFFF"/>
                </a:highlight>
              </a:rPr>
              <a:t>Not a problem, for your awareness, FY24 AKWG safety emphasis items set out by Transportation and Operations:</a:t>
            </a:r>
            <a:endParaRPr>
              <a:solidFill>
                <a:srgbClr val="222222"/>
              </a:solidFill>
              <a:highlight>
                <a:srgbClr val="FFFFFF"/>
              </a:highlight>
            </a:endParaRPr>
          </a:p>
          <a:p>
            <a:pPr marL="457200" lvl="0" indent="-355600" algn="l" rtl="0">
              <a:lnSpc>
                <a:spcPct val="90000"/>
              </a:lnSpc>
              <a:spcBef>
                <a:spcPts val="1000"/>
              </a:spcBef>
              <a:spcAft>
                <a:spcPts val="0"/>
              </a:spcAft>
              <a:buClr>
                <a:srgbClr val="222222"/>
              </a:buClr>
              <a:buSzPts val="2000"/>
              <a:buChar char="•"/>
            </a:pPr>
            <a:r>
              <a:rPr lang="en-US">
                <a:solidFill>
                  <a:srgbClr val="222222"/>
                </a:solidFill>
                <a:highlight>
                  <a:srgbClr val="FFFFFF"/>
                </a:highlight>
              </a:rPr>
              <a:t>Safe backing up of vehicles</a:t>
            </a:r>
            <a:endParaRPr>
              <a:solidFill>
                <a:srgbClr val="222222"/>
              </a:solidFill>
              <a:highlight>
                <a:srgbClr val="FFFFFF"/>
              </a:highlight>
            </a:endParaRPr>
          </a:p>
          <a:p>
            <a:pPr marL="457200" lvl="0" indent="-355600" algn="l" rtl="0">
              <a:lnSpc>
                <a:spcPct val="90000"/>
              </a:lnSpc>
              <a:spcBef>
                <a:spcPts val="0"/>
              </a:spcBef>
              <a:spcAft>
                <a:spcPts val="0"/>
              </a:spcAft>
              <a:buClr>
                <a:srgbClr val="222222"/>
              </a:buClr>
              <a:buSzPts val="2000"/>
              <a:buChar char="•"/>
            </a:pPr>
            <a:r>
              <a:rPr lang="en-US">
                <a:solidFill>
                  <a:srgbClr val="222222"/>
                </a:solidFill>
                <a:highlight>
                  <a:srgbClr val="FFFFFF"/>
                </a:highlight>
              </a:rPr>
              <a:t>Reduce instances of “hangar rash”</a:t>
            </a:r>
            <a:endParaRPr>
              <a:solidFill>
                <a:srgbClr val="222222"/>
              </a:solidFill>
              <a:highlight>
                <a:srgbClr val="FFFFFF"/>
              </a:highlight>
            </a:endParaRPr>
          </a:p>
          <a:p>
            <a:pPr marL="457200" lvl="0" indent="-355600" algn="l" rtl="0">
              <a:lnSpc>
                <a:spcPct val="90000"/>
              </a:lnSpc>
              <a:spcBef>
                <a:spcPts val="0"/>
              </a:spcBef>
              <a:spcAft>
                <a:spcPts val="0"/>
              </a:spcAft>
              <a:buClr>
                <a:srgbClr val="222222"/>
              </a:buClr>
              <a:buSzPts val="2000"/>
              <a:buChar char="•"/>
            </a:pPr>
            <a:r>
              <a:rPr lang="en-US">
                <a:solidFill>
                  <a:srgbClr val="222222"/>
                </a:solidFill>
                <a:highlight>
                  <a:srgbClr val="FFFFFF"/>
                </a:highlight>
              </a:rPr>
              <a:t>No damage while towing aircraft</a:t>
            </a:r>
            <a:endParaRPr>
              <a:solidFill>
                <a:srgbClr val="222222"/>
              </a:solidFill>
              <a:highlight>
                <a:srgbClr val="FFFFFF"/>
              </a:highlight>
            </a:endParaRPr>
          </a:p>
          <a:p>
            <a:pPr marL="457200" lvl="0" indent="-355600" algn="l" rtl="0">
              <a:lnSpc>
                <a:spcPct val="90000"/>
              </a:lnSpc>
              <a:spcBef>
                <a:spcPts val="0"/>
              </a:spcBef>
              <a:spcAft>
                <a:spcPts val="0"/>
              </a:spcAft>
              <a:buClr>
                <a:srgbClr val="222222"/>
              </a:buClr>
              <a:buSzPts val="2000"/>
              <a:buChar char="•"/>
            </a:pPr>
            <a:r>
              <a:rPr lang="en-US">
                <a:solidFill>
                  <a:srgbClr val="222222"/>
                </a:solidFill>
                <a:highlight>
                  <a:srgbClr val="FFFFFF"/>
                </a:highlight>
              </a:rPr>
              <a:t>Improve aircrew proficiency in mountain flying</a:t>
            </a:r>
            <a:endParaRPr>
              <a:solidFill>
                <a:srgbClr val="222222"/>
              </a:solidFill>
              <a:highlight>
                <a:srgbClr val="FFFFFF"/>
              </a:highlight>
            </a:endParaRPr>
          </a:p>
        </p:txBody>
      </p:sp>
      <p:sp>
        <p:nvSpPr>
          <p:cNvPr id="289" name="Google Shape;289;p24"/>
          <p:cNvSpPr txBox="1">
            <a:spLocks noGrp="1"/>
          </p:cNvSpPr>
          <p:nvPr>
            <p:ph type="title"/>
          </p:nvPr>
        </p:nvSpPr>
        <p:spPr>
          <a:xfrm>
            <a:off x="1731817" y="405131"/>
            <a:ext cx="9745807" cy="8407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a:t>Safety</a:t>
            </a:r>
            <a:endParaRPr/>
          </a:p>
        </p:txBody>
      </p:sp>
      <p:sp>
        <p:nvSpPr>
          <p:cNvPr id="290" name="Google Shape;290;p24"/>
          <p:cNvSpPr txBox="1">
            <a:spLocks noGrp="1"/>
          </p:cNvSpPr>
          <p:nvPr>
            <p:ph type="body" idx="3"/>
          </p:nvPr>
        </p:nvSpPr>
        <p:spPr>
          <a:xfrm>
            <a:off x="518160" y="4255278"/>
            <a:ext cx="5486400" cy="1905366"/>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1000"/>
              </a:spcBef>
              <a:spcAft>
                <a:spcPts val="0"/>
              </a:spcAft>
              <a:buSzPts val="2000"/>
              <a:buChar char="-"/>
            </a:pPr>
            <a:r>
              <a:rPr lang="en-US"/>
              <a:t>2024 Safety Focus Areas &amp; Stand Down Day Guidance- Unit Annual Safety Day </a:t>
            </a:r>
            <a:r>
              <a:rPr lang="en-US" b="1"/>
              <a:t>Completed by 31 March</a:t>
            </a:r>
            <a:r>
              <a:rPr lang="en-US"/>
              <a:t>. Encourage units to not put this off.</a:t>
            </a:r>
            <a:endParaRPr/>
          </a:p>
          <a:p>
            <a:pPr marL="914400" lvl="1" indent="-342900" algn="l" rtl="0">
              <a:lnSpc>
                <a:spcPct val="90000"/>
              </a:lnSpc>
              <a:spcBef>
                <a:spcPts val="500"/>
              </a:spcBef>
              <a:spcAft>
                <a:spcPts val="0"/>
              </a:spcAft>
              <a:buSzPts val="1800"/>
              <a:buChar char="•"/>
            </a:pPr>
            <a:r>
              <a:rPr lang="en-US" sz="1600"/>
              <a:t>gocivilairpatrol.com, Members, National Staff Areas, CAPSafety, 2024</a:t>
            </a:r>
            <a:r>
              <a:rPr lang="en-US"/>
              <a:t> </a:t>
            </a:r>
            <a:r>
              <a:rPr lang="en-US" sz="1600"/>
              <a:t>Focus Areas and Resources</a:t>
            </a:r>
            <a:endParaRPr sz="1600"/>
          </a:p>
          <a:p>
            <a:pPr marL="914400" lvl="1" indent="-330200" algn="l" rtl="0">
              <a:lnSpc>
                <a:spcPct val="90000"/>
              </a:lnSpc>
              <a:spcBef>
                <a:spcPts val="500"/>
              </a:spcBef>
              <a:spcAft>
                <a:spcPts val="0"/>
              </a:spcAft>
              <a:buSzPts val="1600"/>
              <a:buChar char="•"/>
            </a:pPr>
            <a:r>
              <a:rPr lang="en-US" sz="1600" b="1"/>
              <a:t>As of this AM 10/15 Units still outstanding</a:t>
            </a:r>
            <a:endParaRPr sz="1600" b="1"/>
          </a:p>
          <a:p>
            <a:pPr marL="457200" lvl="0" indent="0" algn="l" rtl="0">
              <a:lnSpc>
                <a:spcPct val="90000"/>
              </a:lnSpc>
              <a:spcBef>
                <a:spcPts val="1000"/>
              </a:spcBef>
              <a:spcAft>
                <a:spcPts val="0"/>
              </a:spcAft>
              <a:buSzPts val="2000"/>
              <a:buNone/>
            </a:pPr>
            <a:endParaRPr/>
          </a:p>
        </p:txBody>
      </p:sp>
      <p:sp>
        <p:nvSpPr>
          <p:cNvPr id="291" name="Google Shape;291;p24"/>
          <p:cNvSpPr txBox="1">
            <a:spLocks noGrp="1"/>
          </p:cNvSpPr>
          <p:nvPr>
            <p:ph type="body" idx="4"/>
          </p:nvPr>
        </p:nvSpPr>
        <p:spPr>
          <a:xfrm>
            <a:off x="6187440" y="4255278"/>
            <a:ext cx="5486400" cy="1905366"/>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1000"/>
              </a:spcBef>
              <a:spcAft>
                <a:spcPts val="0"/>
              </a:spcAft>
              <a:buSzPts val="2000"/>
              <a:buChar char="-"/>
            </a:pPr>
            <a:r>
              <a:rPr lang="en-US"/>
              <a:t>Many of our bigger activities like flight academies and encampment have begun planning</a:t>
            </a:r>
            <a:endParaRPr/>
          </a:p>
          <a:p>
            <a:pPr marL="457200" lvl="0" indent="-355600" algn="l" rtl="0">
              <a:lnSpc>
                <a:spcPct val="90000"/>
              </a:lnSpc>
              <a:spcBef>
                <a:spcPts val="1000"/>
              </a:spcBef>
              <a:spcAft>
                <a:spcPts val="0"/>
              </a:spcAft>
              <a:buSzPts val="2000"/>
              <a:buChar char="-"/>
            </a:pPr>
            <a:r>
              <a:rPr lang="en-US"/>
              <a:t>If you’re planning one of these activities make sure to complete a CAPF160, Deliberate Risk Assessment</a:t>
            </a:r>
            <a:endParaRPr/>
          </a:p>
          <a:p>
            <a:pPr marL="457200" lvl="0" indent="-355600" algn="l" rtl="0">
              <a:lnSpc>
                <a:spcPct val="90000"/>
              </a:lnSpc>
              <a:spcBef>
                <a:spcPts val="1000"/>
              </a:spcBef>
              <a:spcAft>
                <a:spcPts val="0"/>
              </a:spcAft>
              <a:buSzPts val="2000"/>
              <a:buChar char="-"/>
            </a:pPr>
            <a:r>
              <a:rPr lang="en-US"/>
              <a:t>This is easiest done as part of the planning process, not an afterthought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295"/>
        <p:cNvGrpSpPr/>
        <p:nvPr/>
      </p:nvGrpSpPr>
      <p:grpSpPr>
        <a:xfrm>
          <a:off x="0" y="0"/>
          <a:ext cx="0" cy="0"/>
          <a:chOff x="0" y="0"/>
          <a:chExt cx="0" cy="0"/>
        </a:xfrm>
      </p:grpSpPr>
      <p:sp>
        <p:nvSpPr>
          <p:cNvPr id="296" name="Google Shape;296;p20"/>
          <p:cNvSpPr txBox="1">
            <a:spLocks noGrp="1"/>
          </p:cNvSpPr>
          <p:nvPr>
            <p:ph type="body" idx="1"/>
          </p:nvPr>
        </p:nvSpPr>
        <p:spPr>
          <a:xfrm>
            <a:off x="518160" y="1876926"/>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endParaRPr/>
          </a:p>
        </p:txBody>
      </p:sp>
      <p:sp>
        <p:nvSpPr>
          <p:cNvPr id="297" name="Google Shape;297;p20"/>
          <p:cNvSpPr txBox="1">
            <a:spLocks noGrp="1"/>
          </p:cNvSpPr>
          <p:nvPr>
            <p:ph type="body" idx="2"/>
          </p:nvPr>
        </p:nvSpPr>
        <p:spPr>
          <a:xfrm>
            <a:off x="6187440" y="1876926"/>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r>
              <a:rPr lang="en-US"/>
              <a:t>Unable to prepare IFR’s for last two quarters</a:t>
            </a:r>
            <a:endParaRPr/>
          </a:p>
        </p:txBody>
      </p:sp>
      <p:sp>
        <p:nvSpPr>
          <p:cNvPr id="298" name="Google Shape;298;p20"/>
          <p:cNvSpPr txBox="1">
            <a:spLocks noGrp="1"/>
          </p:cNvSpPr>
          <p:nvPr>
            <p:ph type="title"/>
          </p:nvPr>
        </p:nvSpPr>
        <p:spPr>
          <a:xfrm>
            <a:off x="1731817" y="405131"/>
            <a:ext cx="9745807" cy="8407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a:t>Wing Administrator</a:t>
            </a:r>
            <a:endParaRPr/>
          </a:p>
        </p:txBody>
      </p:sp>
      <p:sp>
        <p:nvSpPr>
          <p:cNvPr id="299" name="Google Shape;299;p20"/>
          <p:cNvSpPr txBox="1">
            <a:spLocks noGrp="1"/>
          </p:cNvSpPr>
          <p:nvPr>
            <p:ph type="sldNum" idx="12"/>
          </p:nvPr>
        </p:nvSpPr>
        <p:spPr>
          <a:xfrm>
            <a:off x="112395" y="6417626"/>
            <a:ext cx="2743200" cy="3149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fld id="{00000000-1234-1234-1234-123412341234}" type="slidenum">
              <a:rPr lang="en-US"/>
              <a:pPr marL="0" lvl="0" indent="0" algn="l" rtl="0">
                <a:lnSpc>
                  <a:spcPct val="100000"/>
                </a:lnSpc>
                <a:spcBef>
                  <a:spcPts val="0"/>
                </a:spcBef>
                <a:spcAft>
                  <a:spcPts val="0"/>
                </a:spcAft>
                <a:buSzPts val="1400"/>
                <a:buNone/>
              </a:pPr>
              <a:t>26</a:t>
            </a:fld>
            <a:endParaRPr/>
          </a:p>
        </p:txBody>
      </p:sp>
      <p:sp>
        <p:nvSpPr>
          <p:cNvPr id="300" name="Google Shape;300;p20"/>
          <p:cNvSpPr txBox="1">
            <a:spLocks noGrp="1"/>
          </p:cNvSpPr>
          <p:nvPr>
            <p:ph type="body" idx="3"/>
          </p:nvPr>
        </p:nvSpPr>
        <p:spPr>
          <a:xfrm>
            <a:off x="518160" y="4255278"/>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endParaRPr/>
          </a:p>
        </p:txBody>
      </p:sp>
      <p:sp>
        <p:nvSpPr>
          <p:cNvPr id="301" name="Google Shape;301;p20"/>
          <p:cNvSpPr txBox="1">
            <a:spLocks noGrp="1"/>
          </p:cNvSpPr>
          <p:nvPr>
            <p:ph type="body" idx="4"/>
          </p:nvPr>
        </p:nvSpPr>
        <p:spPr>
          <a:xfrm>
            <a:off x="6187440" y="4255278"/>
            <a:ext cx="5486400" cy="190536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2000"/>
              <a:buNone/>
            </a:pPr>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5"/>
          <p:cNvSpPr txBox="1">
            <a:spLocks noGrp="1"/>
          </p:cNvSpPr>
          <p:nvPr>
            <p:ph type="body" idx="1"/>
          </p:nvPr>
        </p:nvSpPr>
        <p:spPr>
          <a:xfrm>
            <a:off x="838200" y="1560195"/>
            <a:ext cx="10515600" cy="461676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sz="2800"/>
              <a:t>Lt Col Nate Healy</a:t>
            </a:r>
            <a:endParaRPr/>
          </a:p>
        </p:txBody>
      </p:sp>
      <p:sp>
        <p:nvSpPr>
          <p:cNvPr id="307" name="Google Shape;307;p35"/>
          <p:cNvSpPr txBox="1">
            <a:spLocks noGrp="1"/>
          </p:cNvSpPr>
          <p:nvPr>
            <p:ph type="title"/>
          </p:nvPr>
        </p:nvSpPr>
        <p:spPr>
          <a:xfrm>
            <a:off x="1814945" y="405131"/>
            <a:ext cx="9662680" cy="8407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CAP-USAF</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2bfcab91889_0_0"/>
          <p:cNvSpPr txBox="1">
            <a:spLocks noGrp="1"/>
          </p:cNvSpPr>
          <p:nvPr>
            <p:ph type="body" idx="1"/>
          </p:nvPr>
        </p:nvSpPr>
        <p:spPr>
          <a:xfrm>
            <a:off x="838200" y="1503045"/>
            <a:ext cx="10515600" cy="4674000"/>
          </a:xfrm>
          <a:prstGeom prst="rect">
            <a:avLst/>
          </a:prstGeom>
        </p:spPr>
        <p:txBody>
          <a:bodyPr spcFirstLastPara="1" wrap="square" lIns="91425" tIns="45700" rIns="91425" bIns="45700" anchor="t" anchorCtr="0">
            <a:normAutofit lnSpcReduction="10000"/>
          </a:bodyPr>
          <a:lstStyle/>
          <a:p>
            <a:pPr marL="457200" lvl="0" indent="-368300" algn="l" rtl="0">
              <a:spcBef>
                <a:spcPts val="1000"/>
              </a:spcBef>
              <a:spcAft>
                <a:spcPts val="0"/>
              </a:spcAft>
              <a:buSzPts val="2200"/>
              <a:buChar char="•"/>
            </a:pPr>
            <a:r>
              <a:rPr lang="en-US" sz="2200"/>
              <a:t>New LMS coming Jun 2024 (Absord) demo for Command Council at WCC, training for E&amp;T coming in the next month of two</a:t>
            </a:r>
            <a:endParaRPr sz="2200"/>
          </a:p>
          <a:p>
            <a:pPr marL="457200" lvl="0" indent="-368300" algn="l" rtl="0">
              <a:spcBef>
                <a:spcPts val="0"/>
              </a:spcBef>
              <a:spcAft>
                <a:spcPts val="0"/>
              </a:spcAft>
              <a:buSzPts val="2200"/>
              <a:buChar char="•"/>
            </a:pPr>
            <a:r>
              <a:rPr lang="en-US" sz="2200"/>
              <a:t>WIMRS 3.0 project starting, will be a “Holistic” review and approach to WMIRS  - not looking for anything concrete for a year or so</a:t>
            </a:r>
            <a:endParaRPr sz="2200"/>
          </a:p>
          <a:p>
            <a:pPr marL="457200" lvl="0" indent="-368300" algn="l" rtl="0">
              <a:spcBef>
                <a:spcPts val="0"/>
              </a:spcBef>
              <a:spcAft>
                <a:spcPts val="0"/>
              </a:spcAft>
              <a:buSzPts val="2200"/>
              <a:buChar char="•"/>
            </a:pPr>
            <a:r>
              <a:rPr lang="en-US" sz="2200"/>
              <a:t>OPS:</a:t>
            </a:r>
            <a:endParaRPr sz="2200"/>
          </a:p>
          <a:p>
            <a:pPr marL="914400" lvl="1" indent="-368300" algn="l" rtl="0">
              <a:spcBef>
                <a:spcPts val="0"/>
              </a:spcBef>
              <a:spcAft>
                <a:spcPts val="0"/>
              </a:spcAft>
              <a:buSzPts val="2200"/>
              <a:buChar char="•"/>
            </a:pPr>
            <a:r>
              <a:rPr lang="en-US" sz="2200"/>
              <a:t>ICL for 70-1 coming</a:t>
            </a:r>
            <a:endParaRPr sz="2200"/>
          </a:p>
          <a:p>
            <a:pPr marL="914400" lvl="1" indent="-368300" algn="l" rtl="0">
              <a:spcBef>
                <a:spcPts val="0"/>
              </a:spcBef>
              <a:spcAft>
                <a:spcPts val="0"/>
              </a:spcAft>
              <a:buSzPts val="2200"/>
              <a:buChar char="•"/>
            </a:pPr>
            <a:r>
              <a:rPr lang="en-US" sz="2200"/>
              <a:t>70-3 (replacing 60-3) coming</a:t>
            </a:r>
            <a:endParaRPr sz="2200"/>
          </a:p>
          <a:p>
            <a:pPr marL="914400" lvl="1" indent="-368300" algn="l" rtl="0">
              <a:spcBef>
                <a:spcPts val="0"/>
              </a:spcBef>
              <a:spcAft>
                <a:spcPts val="0"/>
              </a:spcAft>
              <a:buSzPts val="2200"/>
              <a:buChar char="•"/>
            </a:pPr>
            <a:r>
              <a:rPr lang="en-US" sz="2200"/>
              <a:t>New 35-6 Operations Ratings, Awards and Badges coming</a:t>
            </a:r>
            <a:endParaRPr sz="2200"/>
          </a:p>
          <a:p>
            <a:pPr marL="457200" lvl="0" indent="-368300" algn="l" rtl="0">
              <a:spcBef>
                <a:spcPts val="0"/>
              </a:spcBef>
              <a:spcAft>
                <a:spcPts val="0"/>
              </a:spcAft>
              <a:buSzPts val="2200"/>
              <a:buChar char="•"/>
            </a:pPr>
            <a:r>
              <a:rPr lang="en-US" sz="2200"/>
              <a:t>IT</a:t>
            </a:r>
            <a:endParaRPr sz="2200"/>
          </a:p>
          <a:p>
            <a:pPr marL="914400" lvl="1" indent="-368300" algn="l" rtl="0">
              <a:spcBef>
                <a:spcPts val="0"/>
              </a:spcBef>
              <a:spcAft>
                <a:spcPts val="0"/>
              </a:spcAft>
              <a:buSzPts val="2200"/>
              <a:buChar char="•"/>
            </a:pPr>
            <a:r>
              <a:rPr lang="en-US" sz="2200"/>
              <a:t>Digitized CAPF 27 in eServices coming soon</a:t>
            </a:r>
            <a:endParaRPr sz="2200"/>
          </a:p>
          <a:p>
            <a:pPr marL="914400" lvl="1" indent="-368300" algn="l" rtl="0">
              <a:spcBef>
                <a:spcPts val="0"/>
              </a:spcBef>
              <a:spcAft>
                <a:spcPts val="0"/>
              </a:spcAft>
              <a:buSzPts val="2200"/>
              <a:buChar char="•"/>
            </a:pPr>
            <a:r>
              <a:rPr lang="en-US" sz="2200"/>
              <a:t>Senior Promotions for more then just Duty Performance coming soon</a:t>
            </a:r>
            <a:endParaRPr sz="2200"/>
          </a:p>
          <a:p>
            <a:pPr marL="457200" lvl="0" indent="-368300" algn="l" rtl="0">
              <a:spcBef>
                <a:spcPts val="0"/>
              </a:spcBef>
              <a:spcAft>
                <a:spcPts val="0"/>
              </a:spcAft>
              <a:buSzPts val="2200"/>
              <a:buChar char="•"/>
            </a:pPr>
            <a:r>
              <a:rPr lang="en-US" sz="2200"/>
              <a:t>Cadet Protection</a:t>
            </a:r>
            <a:endParaRPr sz="2200"/>
          </a:p>
          <a:p>
            <a:pPr marL="914400" lvl="1" indent="-368300" algn="l" rtl="0">
              <a:spcBef>
                <a:spcPts val="0"/>
              </a:spcBef>
              <a:spcAft>
                <a:spcPts val="0"/>
              </a:spcAft>
              <a:buSzPts val="2200"/>
              <a:buChar char="•"/>
            </a:pPr>
            <a:r>
              <a:rPr lang="en-US" sz="2200"/>
              <a:t>Membership review boards are mandatory (use first talk guide to do interviews, new interview guide coming)</a:t>
            </a:r>
            <a:endParaRPr sz="2200"/>
          </a:p>
          <a:p>
            <a:pPr marL="914400" lvl="1" indent="-368300" algn="l" rtl="0">
              <a:spcBef>
                <a:spcPts val="0"/>
              </a:spcBef>
              <a:spcAft>
                <a:spcPts val="0"/>
              </a:spcAft>
              <a:buSzPts val="2200"/>
              <a:buChar char="•"/>
            </a:pPr>
            <a:r>
              <a:rPr lang="en-US" sz="2200"/>
              <a:t>Membership board is not just for New members, but also transferring members.</a:t>
            </a:r>
            <a:endParaRPr sz="2200"/>
          </a:p>
        </p:txBody>
      </p:sp>
      <p:sp>
        <p:nvSpPr>
          <p:cNvPr id="313" name="Google Shape;313;g2bfcab91889_0_0"/>
          <p:cNvSpPr txBox="1">
            <a:spLocks noGrp="1"/>
          </p:cNvSpPr>
          <p:nvPr>
            <p:ph type="title"/>
          </p:nvPr>
        </p:nvSpPr>
        <p:spPr>
          <a:xfrm>
            <a:off x="1483995" y="405131"/>
            <a:ext cx="9869700" cy="840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Winter Command Council Updates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6"/>
          <p:cNvSpPr txBox="1">
            <a:spLocks noGrp="1"/>
          </p:cNvSpPr>
          <p:nvPr>
            <p:ph type="title"/>
          </p:nvPr>
        </p:nvSpPr>
        <p:spPr>
          <a:xfrm>
            <a:off x="1690255" y="405131"/>
            <a:ext cx="9787370" cy="8407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Comments &amp; 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84"/>
        <p:cNvGrpSpPr/>
        <p:nvPr/>
      </p:nvGrpSpPr>
      <p:grpSpPr>
        <a:xfrm>
          <a:off x="0" y="0"/>
          <a:ext cx="0" cy="0"/>
          <a:chOff x="0" y="0"/>
          <a:chExt cx="0" cy="0"/>
        </a:xfrm>
      </p:grpSpPr>
      <p:pic>
        <p:nvPicPr>
          <p:cNvPr id="85" name="Google Shape;85;p3" descr="On July 4th, remember American flag doesn't just belong to conservatives"/>
          <p:cNvPicPr preferRelativeResize="0"/>
          <p:nvPr/>
        </p:nvPicPr>
        <p:blipFill rotWithShape="1">
          <a:blip r:embed="rId3">
            <a:alphaModFix/>
          </a:blip>
          <a:srcRect/>
          <a:stretch/>
        </p:blipFill>
        <p:spPr>
          <a:xfrm>
            <a:off x="1470724" y="2905126"/>
            <a:ext cx="9397302" cy="3161066"/>
          </a:xfrm>
          <a:prstGeom prst="rect">
            <a:avLst/>
          </a:prstGeom>
          <a:noFill/>
          <a:ln>
            <a:noFill/>
          </a:ln>
        </p:spPr>
      </p:pic>
      <p:sp>
        <p:nvSpPr>
          <p:cNvPr id="86" name="Google Shape;86;p3"/>
          <p:cNvSpPr txBox="1">
            <a:spLocks noGrp="1"/>
          </p:cNvSpPr>
          <p:nvPr>
            <p:ph type="body" idx="1"/>
          </p:nvPr>
        </p:nvSpPr>
        <p:spPr>
          <a:xfrm>
            <a:off x="838200" y="1560195"/>
            <a:ext cx="10515600" cy="461676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sz="2800">
                <a:solidFill>
                  <a:schemeClr val="dk1"/>
                </a:solidFill>
              </a:rPr>
              <a:t>I pledge allegiance to the Flag of the United States of America, and to the Republic for which it stands, one Nation under God, indivisible, with liberty and justice for all.</a:t>
            </a:r>
            <a:endParaRPr/>
          </a:p>
          <a:p>
            <a:pPr marL="228600" lvl="0" indent="-50800" algn="l" rtl="0">
              <a:lnSpc>
                <a:spcPct val="90000"/>
              </a:lnSpc>
              <a:spcBef>
                <a:spcPts val="1000"/>
              </a:spcBef>
              <a:spcAft>
                <a:spcPts val="0"/>
              </a:spcAft>
              <a:buClr>
                <a:schemeClr val="dk1"/>
              </a:buClr>
              <a:buSzPts val="2800"/>
              <a:buNone/>
            </a:pPr>
            <a:endParaRPr/>
          </a:p>
        </p:txBody>
      </p:sp>
      <p:sp>
        <p:nvSpPr>
          <p:cNvPr id="87" name="Google Shape;87;p3"/>
          <p:cNvSpPr txBox="1">
            <a:spLocks noGrp="1"/>
          </p:cNvSpPr>
          <p:nvPr>
            <p:ph type="title"/>
          </p:nvPr>
        </p:nvSpPr>
        <p:spPr>
          <a:xfrm>
            <a:off x="1814945" y="405131"/>
            <a:ext cx="9662680" cy="8407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Pledge of Allegiance</a:t>
            </a:r>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5"/>
          <p:cNvSpPr txBox="1">
            <a:spLocks noGrp="1"/>
          </p:cNvSpPr>
          <p:nvPr>
            <p:ph type="body" idx="1"/>
          </p:nvPr>
        </p:nvSpPr>
        <p:spPr>
          <a:xfrm>
            <a:off x="518160" y="1876926"/>
            <a:ext cx="5486400" cy="1905366"/>
          </a:xfrm>
          <a:prstGeom prst="rect">
            <a:avLst/>
          </a:prstGeom>
          <a:noFill/>
          <a:ln>
            <a:noFill/>
          </a:ln>
        </p:spPr>
        <p:txBody>
          <a:bodyPr spcFirstLastPara="1" wrap="square" lIns="91425" tIns="45700" rIns="91425" bIns="45700" anchor="t" anchorCtr="0">
            <a:noAutofit/>
          </a:bodyPr>
          <a:lstStyle/>
          <a:p>
            <a:pPr marL="0" lvl="1" indent="0" algn="l" rtl="0">
              <a:lnSpc>
                <a:spcPct val="90000"/>
              </a:lnSpc>
              <a:spcBef>
                <a:spcPts val="500"/>
              </a:spcBef>
              <a:spcAft>
                <a:spcPts val="0"/>
              </a:spcAft>
              <a:buSzPts val="1800"/>
              <a:buNone/>
            </a:pPr>
            <a:r>
              <a:rPr lang="en-US" sz="1600"/>
              <a:t>CAPR 39-1 AK Sup now posted on NHQ site</a:t>
            </a:r>
            <a:endParaRPr sz="1600"/>
          </a:p>
          <a:p>
            <a:pPr marL="0" lvl="1" indent="0" algn="l" rtl="0">
              <a:lnSpc>
                <a:spcPct val="90000"/>
              </a:lnSpc>
              <a:spcBef>
                <a:spcPts val="500"/>
              </a:spcBef>
              <a:spcAft>
                <a:spcPts val="0"/>
              </a:spcAft>
              <a:buSzPts val="1800"/>
              <a:buNone/>
            </a:pPr>
            <a:r>
              <a:rPr lang="en-US" sz="1600"/>
              <a:t>	-Cold wx uniform outerwear guidance</a:t>
            </a:r>
            <a:endParaRPr sz="1600"/>
          </a:p>
          <a:p>
            <a:pPr marL="0" lvl="1" indent="0" algn="l" rtl="0">
              <a:lnSpc>
                <a:spcPct val="90000"/>
              </a:lnSpc>
              <a:spcBef>
                <a:spcPts val="500"/>
              </a:spcBef>
              <a:spcAft>
                <a:spcPts val="0"/>
              </a:spcAft>
              <a:buSzPts val="1800"/>
              <a:buNone/>
            </a:pPr>
            <a:r>
              <a:rPr lang="en-US" sz="1600"/>
              <a:t>	-Arctic Shield Mission Patch</a:t>
            </a:r>
            <a:endParaRPr sz="1600"/>
          </a:p>
        </p:txBody>
      </p:sp>
      <p:sp>
        <p:nvSpPr>
          <p:cNvPr id="93" name="Google Shape;93;p5"/>
          <p:cNvSpPr txBox="1">
            <a:spLocks noGrp="1"/>
          </p:cNvSpPr>
          <p:nvPr>
            <p:ph type="body" idx="2"/>
          </p:nvPr>
        </p:nvSpPr>
        <p:spPr>
          <a:xfrm>
            <a:off x="6187440" y="1876926"/>
            <a:ext cx="5486400" cy="1905366"/>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1000"/>
              </a:spcBef>
              <a:spcAft>
                <a:spcPts val="0"/>
              </a:spcAft>
              <a:buSzPts val="2000"/>
              <a:buChar char="•"/>
            </a:pPr>
            <a:r>
              <a:rPr lang="en-US"/>
              <a:t>CI replies outstanding</a:t>
            </a:r>
            <a:endParaRPr/>
          </a:p>
          <a:p>
            <a:pPr marL="457200" lvl="0" indent="-355600" algn="l" rtl="0">
              <a:lnSpc>
                <a:spcPct val="90000"/>
              </a:lnSpc>
              <a:spcBef>
                <a:spcPts val="0"/>
              </a:spcBef>
              <a:spcAft>
                <a:spcPts val="0"/>
              </a:spcAft>
              <a:buSzPts val="2000"/>
              <a:buChar char="•"/>
            </a:pPr>
            <a:r>
              <a:rPr lang="en-US"/>
              <a:t>Coordinating FY 24 missions</a:t>
            </a:r>
            <a:endParaRPr/>
          </a:p>
          <a:p>
            <a:pPr marL="457200" lvl="0" indent="-355600" algn="l" rtl="0">
              <a:lnSpc>
                <a:spcPct val="90000"/>
              </a:lnSpc>
              <a:spcBef>
                <a:spcPts val="0"/>
              </a:spcBef>
              <a:spcAft>
                <a:spcPts val="0"/>
              </a:spcAft>
              <a:buSzPts val="2000"/>
              <a:buChar char="•"/>
            </a:pPr>
            <a:r>
              <a:rPr lang="en-US"/>
              <a:t>Safety Down Day</a:t>
            </a:r>
            <a:endParaRPr/>
          </a:p>
          <a:p>
            <a:pPr marL="457200" lvl="0" indent="-355600" algn="l" rtl="0">
              <a:lnSpc>
                <a:spcPct val="90000"/>
              </a:lnSpc>
              <a:spcBef>
                <a:spcPts val="0"/>
              </a:spcBef>
              <a:spcAft>
                <a:spcPts val="0"/>
              </a:spcAft>
              <a:buSzPts val="2000"/>
              <a:buChar char="•"/>
            </a:pPr>
            <a:r>
              <a:rPr lang="en-US"/>
              <a:t>EO/non-discrimination commitment</a:t>
            </a:r>
            <a:endParaRPr/>
          </a:p>
        </p:txBody>
      </p:sp>
      <p:sp>
        <p:nvSpPr>
          <p:cNvPr id="94" name="Google Shape;94;p5"/>
          <p:cNvSpPr txBox="1">
            <a:spLocks noGrp="1"/>
          </p:cNvSpPr>
          <p:nvPr>
            <p:ph type="title"/>
          </p:nvPr>
        </p:nvSpPr>
        <p:spPr>
          <a:xfrm>
            <a:off x="1731817" y="405131"/>
            <a:ext cx="9745807" cy="8407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a:t>Chief of Staff </a:t>
            </a:r>
            <a:endParaRPr/>
          </a:p>
        </p:txBody>
      </p:sp>
      <p:sp>
        <p:nvSpPr>
          <p:cNvPr id="95" name="Google Shape;95;p5"/>
          <p:cNvSpPr txBox="1">
            <a:spLocks noGrp="1"/>
          </p:cNvSpPr>
          <p:nvPr>
            <p:ph type="sldNum" idx="12"/>
          </p:nvPr>
        </p:nvSpPr>
        <p:spPr>
          <a:xfrm>
            <a:off x="112395" y="6417626"/>
            <a:ext cx="2743200" cy="3149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fld id="{00000000-1234-1234-1234-123412341234}" type="slidenum">
              <a:rPr lang="en-US"/>
              <a:pPr marL="0" lvl="0" indent="0" algn="l" rtl="0">
                <a:lnSpc>
                  <a:spcPct val="100000"/>
                </a:lnSpc>
                <a:spcBef>
                  <a:spcPts val="0"/>
                </a:spcBef>
                <a:spcAft>
                  <a:spcPts val="0"/>
                </a:spcAft>
                <a:buSzPts val="1400"/>
                <a:buNone/>
              </a:pPr>
              <a:t>4</a:t>
            </a:fld>
            <a:endParaRPr/>
          </a:p>
        </p:txBody>
      </p:sp>
      <p:sp>
        <p:nvSpPr>
          <p:cNvPr id="96" name="Google Shape;96;p5"/>
          <p:cNvSpPr txBox="1">
            <a:spLocks noGrp="1"/>
          </p:cNvSpPr>
          <p:nvPr>
            <p:ph type="body" idx="3"/>
          </p:nvPr>
        </p:nvSpPr>
        <p:spPr>
          <a:xfrm>
            <a:off x="518160" y="4255278"/>
            <a:ext cx="5486400" cy="1905366"/>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1000"/>
              </a:spcBef>
              <a:spcAft>
                <a:spcPts val="0"/>
              </a:spcAft>
              <a:buSzPts val="2000"/>
              <a:buChar char="•"/>
            </a:pPr>
            <a:r>
              <a:rPr lang="en-US"/>
              <a:t>Postvention Activities</a:t>
            </a:r>
            <a:endParaRPr/>
          </a:p>
          <a:p>
            <a:pPr marL="457200" lvl="0" indent="-355600" algn="l" rtl="0">
              <a:lnSpc>
                <a:spcPct val="90000"/>
              </a:lnSpc>
              <a:spcBef>
                <a:spcPts val="0"/>
              </a:spcBef>
              <a:spcAft>
                <a:spcPts val="0"/>
              </a:spcAft>
              <a:buClr>
                <a:srgbClr val="222222"/>
              </a:buClr>
              <a:buSzPts val="2000"/>
              <a:buChar char="•"/>
            </a:pPr>
            <a:r>
              <a:rPr lang="en-US"/>
              <a:t>ALASKA SHIELD 24 USCG support</a:t>
            </a:r>
            <a:endParaRPr>
              <a:solidFill>
                <a:srgbClr val="222222"/>
              </a:solidFill>
            </a:endParaRPr>
          </a:p>
          <a:p>
            <a:pPr marL="457200" lvl="0" indent="-355600" algn="l" rtl="0">
              <a:lnSpc>
                <a:spcPct val="90000"/>
              </a:lnSpc>
              <a:spcBef>
                <a:spcPts val="0"/>
              </a:spcBef>
              <a:spcAft>
                <a:spcPts val="0"/>
              </a:spcAft>
              <a:buSzPts val="2000"/>
              <a:buChar char="•"/>
            </a:pPr>
            <a:r>
              <a:rPr lang="en-US"/>
              <a:t>3d ASOS mission support</a:t>
            </a:r>
            <a:endParaRPr/>
          </a:p>
          <a:p>
            <a:pPr marL="457200" lvl="0" indent="-355600" algn="l" rtl="0">
              <a:lnSpc>
                <a:spcPct val="90000"/>
              </a:lnSpc>
              <a:spcBef>
                <a:spcPts val="0"/>
              </a:spcBef>
              <a:spcAft>
                <a:spcPts val="0"/>
              </a:spcAft>
              <a:buSzPts val="2000"/>
              <a:buChar char="•"/>
            </a:pPr>
            <a:r>
              <a:rPr lang="en-US"/>
              <a:t>beginning build for FY25 OPS training plan</a:t>
            </a:r>
            <a:endParaRPr/>
          </a:p>
          <a:p>
            <a:pPr marL="457200" lvl="0" indent="-355600" algn="l" rtl="0">
              <a:lnSpc>
                <a:spcPct val="90000"/>
              </a:lnSpc>
              <a:spcBef>
                <a:spcPts val="0"/>
              </a:spcBef>
              <a:spcAft>
                <a:spcPts val="0"/>
              </a:spcAft>
              <a:buSzPts val="2000"/>
              <a:buChar char="•"/>
            </a:pPr>
            <a:r>
              <a:rPr lang="en-US"/>
              <a:t>tracking supps/waivers at NHQ for 900-3,130-2, 70-1</a:t>
            </a:r>
            <a:endParaRPr/>
          </a:p>
          <a:p>
            <a:pPr marL="101600" lvl="0" indent="0" algn="l" rtl="0">
              <a:lnSpc>
                <a:spcPct val="90000"/>
              </a:lnSpc>
              <a:spcBef>
                <a:spcPts val="1000"/>
              </a:spcBef>
              <a:spcAft>
                <a:spcPts val="0"/>
              </a:spcAft>
              <a:buSzPts val="2000"/>
              <a:buNone/>
            </a:pPr>
            <a:endParaRPr/>
          </a:p>
          <a:p>
            <a:pPr marL="0" lvl="0" indent="0" algn="l" rtl="0">
              <a:lnSpc>
                <a:spcPct val="90000"/>
              </a:lnSpc>
              <a:spcBef>
                <a:spcPts val="1000"/>
              </a:spcBef>
              <a:spcAft>
                <a:spcPts val="0"/>
              </a:spcAft>
              <a:buSzPts val="2000"/>
              <a:buNone/>
            </a:pPr>
            <a:endParaRPr/>
          </a:p>
        </p:txBody>
      </p:sp>
      <p:sp>
        <p:nvSpPr>
          <p:cNvPr id="97" name="Google Shape;97;p5"/>
          <p:cNvSpPr txBox="1">
            <a:spLocks noGrp="1"/>
          </p:cNvSpPr>
          <p:nvPr>
            <p:ph type="body" idx="4"/>
          </p:nvPr>
        </p:nvSpPr>
        <p:spPr>
          <a:xfrm>
            <a:off x="6187440" y="4255278"/>
            <a:ext cx="5486400" cy="1905366"/>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1000"/>
              </a:spcBef>
              <a:spcAft>
                <a:spcPts val="0"/>
              </a:spcAft>
              <a:buClr>
                <a:srgbClr val="222222"/>
              </a:buClr>
              <a:buSzPts val="2000"/>
              <a:buChar char="•"/>
            </a:pPr>
            <a:r>
              <a:rPr lang="en-US">
                <a:solidFill>
                  <a:srgbClr val="222222"/>
                </a:solidFill>
              </a:rPr>
              <a:t>Ongoing postvention activities as needed</a:t>
            </a:r>
            <a:endParaRPr>
              <a:solidFill>
                <a:srgbClr val="222222"/>
              </a:solidFill>
            </a:endParaRPr>
          </a:p>
          <a:p>
            <a:pPr marL="457200" lvl="0" indent="-355600" algn="l" rtl="0">
              <a:lnSpc>
                <a:spcPct val="90000"/>
              </a:lnSpc>
              <a:spcBef>
                <a:spcPts val="0"/>
              </a:spcBef>
              <a:spcAft>
                <a:spcPts val="0"/>
              </a:spcAft>
              <a:buClr>
                <a:srgbClr val="222222"/>
              </a:buClr>
              <a:buSzPts val="2000"/>
              <a:buChar char="•"/>
            </a:pPr>
            <a:r>
              <a:rPr lang="en-US">
                <a:solidFill>
                  <a:srgbClr val="222222"/>
                </a:solidFill>
              </a:rPr>
              <a:t>Command staff circulating Anchorage area units</a:t>
            </a:r>
            <a:endParaRPr>
              <a:solidFill>
                <a:srgbClr val="222222"/>
              </a:solidFill>
            </a:endParaRPr>
          </a:p>
          <a:p>
            <a:pPr marL="457200" lvl="0" indent="-355600" algn="l" rtl="0">
              <a:lnSpc>
                <a:spcPct val="90000"/>
              </a:lnSpc>
              <a:spcBef>
                <a:spcPts val="0"/>
              </a:spcBef>
              <a:spcAft>
                <a:spcPts val="0"/>
              </a:spcAft>
              <a:buClr>
                <a:srgbClr val="222222"/>
              </a:buClr>
              <a:buSzPts val="2000"/>
              <a:buFont typeface="Arial"/>
              <a:buChar char="•"/>
            </a:pPr>
            <a:r>
              <a:rPr lang="en-US">
                <a:solidFill>
                  <a:srgbClr val="222222"/>
                </a:solidFill>
                <a:latin typeface="Arial"/>
                <a:ea typeface="Arial"/>
                <a:cs typeface="Arial"/>
                <a:sym typeface="Arial"/>
              </a:rPr>
              <a:t>M</a:t>
            </a:r>
            <a:r>
              <a:rPr lang="en-US" b="0" i="0">
                <a:solidFill>
                  <a:srgbClr val="222222"/>
                </a:solidFill>
                <a:latin typeface="Arial"/>
                <a:ea typeface="Arial"/>
                <a:cs typeface="Arial"/>
                <a:sym typeface="Arial"/>
              </a:rPr>
              <a:t>aintain continuous compliance </a:t>
            </a:r>
            <a:endParaRPr b="0" i="0">
              <a:solidFill>
                <a:srgbClr val="222222"/>
              </a:solidFill>
              <a:latin typeface="Arial"/>
              <a:ea typeface="Arial"/>
              <a:cs typeface="Arial"/>
              <a:sym typeface="Arial"/>
            </a:endParaRPr>
          </a:p>
          <a:p>
            <a:pPr marL="101600" lvl="0" indent="0" algn="l" rtl="0">
              <a:lnSpc>
                <a:spcPct val="90000"/>
              </a:lnSpc>
              <a:spcBef>
                <a:spcPts val="1000"/>
              </a:spcBef>
              <a:spcAft>
                <a:spcPts val="0"/>
              </a:spcAft>
              <a:buSzPts val="2000"/>
              <a:buNone/>
            </a:pPr>
            <a:endParaRPr>
              <a:solidFill>
                <a:srgbClr val="222222"/>
              </a:solidFill>
            </a:endParaRPr>
          </a:p>
          <a:p>
            <a:pPr marL="101600" lvl="0" indent="0" algn="r" rtl="0">
              <a:lnSpc>
                <a:spcPct val="90000"/>
              </a:lnSpc>
              <a:spcBef>
                <a:spcPts val="1000"/>
              </a:spcBef>
              <a:spcAft>
                <a:spcPts val="0"/>
              </a:spcAft>
              <a:buSzPts val="2000"/>
              <a:buNone/>
            </a:pPr>
            <a:r>
              <a:rPr lang="en-US">
                <a:solidFill>
                  <a:srgbClr val="222222"/>
                </a:solidFill>
              </a:rPr>
              <a:t>cao 7MAR24</a:t>
            </a:r>
            <a:endParaRPr>
              <a:solidFill>
                <a:srgbClr val="22222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7"/>
          <p:cNvSpPr txBox="1">
            <a:spLocks noGrp="1"/>
          </p:cNvSpPr>
          <p:nvPr>
            <p:ph type="body" idx="1"/>
          </p:nvPr>
        </p:nvSpPr>
        <p:spPr>
          <a:xfrm>
            <a:off x="308800" y="1953125"/>
            <a:ext cx="5955000" cy="1905300"/>
          </a:xfrm>
          <a:prstGeom prst="rect">
            <a:avLst/>
          </a:prstGeom>
          <a:noFill/>
          <a:ln>
            <a:noFill/>
          </a:ln>
        </p:spPr>
        <p:txBody>
          <a:bodyPr spcFirstLastPara="1" wrap="square" lIns="91425" tIns="45700" rIns="91425" bIns="45700" anchor="t" anchorCtr="0">
            <a:noAutofit/>
          </a:bodyPr>
          <a:lstStyle/>
          <a:p>
            <a:pPr marL="127000" lvl="0" indent="0" algn="l" rtl="0">
              <a:lnSpc>
                <a:spcPct val="90000"/>
              </a:lnSpc>
              <a:spcBef>
                <a:spcPts val="0"/>
              </a:spcBef>
              <a:spcAft>
                <a:spcPts val="0"/>
              </a:spcAft>
              <a:buSzPts val="2000"/>
              <a:buNone/>
            </a:pPr>
            <a:r>
              <a:rPr lang="en-US" b="1"/>
              <a:t>A1 Missions FY24 YTD: Steady at 3 RCC Missions</a:t>
            </a:r>
            <a:endParaRPr b="1"/>
          </a:p>
          <a:p>
            <a:pPr marL="127000" lvl="0" indent="0" algn="l" rtl="0">
              <a:lnSpc>
                <a:spcPct val="90000"/>
              </a:lnSpc>
              <a:spcBef>
                <a:spcPts val="0"/>
              </a:spcBef>
              <a:spcAft>
                <a:spcPts val="0"/>
              </a:spcAft>
              <a:buSzPts val="2000"/>
              <a:buNone/>
            </a:pPr>
            <a:endParaRPr/>
          </a:p>
          <a:p>
            <a:pPr marL="127000" lvl="0" indent="0" algn="l" rtl="0">
              <a:lnSpc>
                <a:spcPct val="90000"/>
              </a:lnSpc>
              <a:spcBef>
                <a:spcPts val="0"/>
              </a:spcBef>
              <a:spcAft>
                <a:spcPts val="0"/>
              </a:spcAft>
              <a:buSzPts val="2000"/>
              <a:buNone/>
            </a:pPr>
            <a:r>
              <a:rPr lang="en-US"/>
              <a:t>AKWG Sup to CAPR 70-1 In Coordination with NHQ</a:t>
            </a:r>
            <a:endParaRPr/>
          </a:p>
          <a:p>
            <a:pPr marL="127000" lvl="0" indent="0" algn="l" rtl="0">
              <a:lnSpc>
                <a:spcPct val="90000"/>
              </a:lnSpc>
              <a:spcBef>
                <a:spcPts val="0"/>
              </a:spcBef>
              <a:spcAft>
                <a:spcPts val="0"/>
              </a:spcAft>
              <a:buSzPts val="2000"/>
              <a:buNone/>
            </a:pPr>
            <a:endParaRPr/>
          </a:p>
          <a:p>
            <a:pPr marL="127000" lvl="0" indent="0" algn="l" rtl="0">
              <a:lnSpc>
                <a:spcPct val="90000"/>
              </a:lnSpc>
              <a:spcBef>
                <a:spcPts val="0"/>
              </a:spcBef>
              <a:spcAft>
                <a:spcPts val="0"/>
              </a:spcAft>
              <a:buSzPts val="2000"/>
              <a:buNone/>
            </a:pPr>
            <a:r>
              <a:rPr lang="en-US"/>
              <a:t>March SAREX Opened Up </a:t>
            </a:r>
            <a:r>
              <a:rPr lang="en-US" b="1"/>
              <a:t>(Let’s Get Flying!)</a:t>
            </a:r>
            <a:endParaRPr b="1"/>
          </a:p>
          <a:p>
            <a:pPr marL="127000" lvl="0" indent="0" algn="l" rtl="0">
              <a:lnSpc>
                <a:spcPct val="90000"/>
              </a:lnSpc>
              <a:spcBef>
                <a:spcPts val="0"/>
              </a:spcBef>
              <a:spcAft>
                <a:spcPts val="0"/>
              </a:spcAft>
              <a:buSzPts val="2000"/>
              <a:buNone/>
            </a:pPr>
            <a:endParaRPr/>
          </a:p>
          <a:p>
            <a:pPr marL="127000" lvl="0" indent="0" algn="l" rtl="0">
              <a:lnSpc>
                <a:spcPct val="90000"/>
              </a:lnSpc>
              <a:spcBef>
                <a:spcPts val="0"/>
              </a:spcBef>
              <a:spcAft>
                <a:spcPts val="0"/>
              </a:spcAft>
              <a:buSzPts val="2000"/>
              <a:buNone/>
            </a:pPr>
            <a:r>
              <a:rPr lang="en-US" sz="1600"/>
              <a:t>Ops ARCTIC SHIELD, SNOW SENTINEL &amp; NOBLE EAGLE</a:t>
            </a:r>
            <a:endParaRPr/>
          </a:p>
          <a:p>
            <a:pPr marL="127000" lvl="0" indent="0" algn="l" rtl="0">
              <a:lnSpc>
                <a:spcPct val="90000"/>
              </a:lnSpc>
              <a:spcBef>
                <a:spcPts val="0"/>
              </a:spcBef>
              <a:spcAft>
                <a:spcPts val="0"/>
              </a:spcAft>
              <a:buSzPts val="2000"/>
              <a:buNone/>
            </a:pPr>
            <a:r>
              <a:rPr lang="en-US" sz="1600" b="1"/>
              <a:t> </a:t>
            </a:r>
            <a:endParaRPr sz="1600"/>
          </a:p>
        </p:txBody>
      </p:sp>
      <p:sp>
        <p:nvSpPr>
          <p:cNvPr id="103" name="Google Shape;103;p7"/>
          <p:cNvSpPr txBox="1">
            <a:spLocks noGrp="1"/>
          </p:cNvSpPr>
          <p:nvPr>
            <p:ph type="body" idx="2"/>
          </p:nvPr>
        </p:nvSpPr>
        <p:spPr>
          <a:xfrm>
            <a:off x="6187450" y="1724525"/>
            <a:ext cx="5486400" cy="2133900"/>
          </a:xfrm>
          <a:prstGeom prst="rect">
            <a:avLst/>
          </a:prstGeom>
          <a:noFill/>
          <a:ln>
            <a:noFill/>
          </a:ln>
        </p:spPr>
        <p:txBody>
          <a:bodyPr spcFirstLastPara="1" wrap="square" lIns="91425" tIns="45700" rIns="91425" bIns="45700" anchor="t" anchorCtr="0">
            <a:noAutofit/>
          </a:bodyPr>
          <a:lstStyle/>
          <a:p>
            <a:pPr marL="228600" lvl="0" indent="-101600" algn="l" rtl="0">
              <a:lnSpc>
                <a:spcPct val="90000"/>
              </a:lnSpc>
              <a:spcBef>
                <a:spcPts val="0"/>
              </a:spcBef>
              <a:spcAft>
                <a:spcPts val="0"/>
              </a:spcAft>
              <a:buClr>
                <a:schemeClr val="dk1"/>
              </a:buClr>
              <a:buSzPts val="2000"/>
              <a:buNone/>
            </a:pPr>
            <a:endParaRPr sz="1600"/>
          </a:p>
          <a:p>
            <a:pPr marL="228600" lvl="0" indent="-101600" algn="l" rtl="0">
              <a:lnSpc>
                <a:spcPct val="90000"/>
              </a:lnSpc>
              <a:spcBef>
                <a:spcPts val="0"/>
              </a:spcBef>
              <a:spcAft>
                <a:spcPts val="0"/>
              </a:spcAft>
              <a:buClr>
                <a:schemeClr val="dk1"/>
              </a:buClr>
              <a:buSzPts val="2000"/>
              <a:buNone/>
            </a:pPr>
            <a:r>
              <a:rPr lang="en-US" b="1"/>
              <a:t>AKWG Pilots Using PCR Missions (Been a while-Thx!)</a:t>
            </a:r>
            <a:endParaRPr b="1"/>
          </a:p>
          <a:p>
            <a:pPr marL="228600" lvl="0" indent="-101600" algn="l" rtl="0">
              <a:lnSpc>
                <a:spcPct val="90000"/>
              </a:lnSpc>
              <a:spcBef>
                <a:spcPts val="0"/>
              </a:spcBef>
              <a:spcAft>
                <a:spcPts val="0"/>
              </a:spcAft>
              <a:buClr>
                <a:schemeClr val="dk1"/>
              </a:buClr>
              <a:buSzPts val="2000"/>
              <a:buNone/>
            </a:pPr>
            <a:endParaRPr/>
          </a:p>
          <a:p>
            <a:pPr marL="228600" lvl="0" indent="-101600" algn="l" rtl="0">
              <a:lnSpc>
                <a:spcPct val="90000"/>
              </a:lnSpc>
              <a:spcBef>
                <a:spcPts val="0"/>
              </a:spcBef>
              <a:spcAft>
                <a:spcPts val="0"/>
              </a:spcAft>
              <a:buClr>
                <a:schemeClr val="dk1"/>
              </a:buClr>
              <a:buSzPts val="2000"/>
              <a:buNone/>
            </a:pPr>
            <a:r>
              <a:rPr lang="en-US" sz="1600"/>
              <a:t>Lack of sUAS Program Manager</a:t>
            </a:r>
            <a:endParaRPr sz="1600"/>
          </a:p>
          <a:p>
            <a:pPr marL="228600" lvl="0" indent="-101600" algn="l" rtl="0">
              <a:lnSpc>
                <a:spcPct val="90000"/>
              </a:lnSpc>
              <a:spcBef>
                <a:spcPts val="0"/>
              </a:spcBef>
              <a:spcAft>
                <a:spcPts val="0"/>
              </a:spcAft>
              <a:buClr>
                <a:schemeClr val="dk1"/>
              </a:buClr>
              <a:buSzPts val="2000"/>
              <a:buNone/>
            </a:pPr>
            <a:endParaRPr/>
          </a:p>
          <a:p>
            <a:pPr marL="228600" lvl="0" indent="-101600" algn="l" rtl="0">
              <a:lnSpc>
                <a:spcPct val="90000"/>
              </a:lnSpc>
              <a:spcBef>
                <a:spcPts val="0"/>
              </a:spcBef>
              <a:spcAft>
                <a:spcPts val="0"/>
              </a:spcAft>
              <a:buClr>
                <a:schemeClr val="dk1"/>
              </a:buClr>
              <a:buSzPts val="2000"/>
              <a:buNone/>
            </a:pPr>
            <a:r>
              <a:rPr lang="en-US" sz="1600"/>
              <a:t>L-23 MX Wing Pin Project &amp; </a:t>
            </a:r>
            <a:r>
              <a:rPr lang="en-US"/>
              <a:t>Transport of ASK-21 (In Trailer) Back to EIL</a:t>
            </a:r>
            <a:endParaRPr/>
          </a:p>
        </p:txBody>
      </p:sp>
      <p:sp>
        <p:nvSpPr>
          <p:cNvPr id="104" name="Google Shape;104;p7"/>
          <p:cNvSpPr txBox="1">
            <a:spLocks noGrp="1"/>
          </p:cNvSpPr>
          <p:nvPr>
            <p:ph type="body" idx="3"/>
          </p:nvPr>
        </p:nvSpPr>
        <p:spPr>
          <a:xfrm>
            <a:off x="518160" y="4102878"/>
            <a:ext cx="5486400" cy="1905300"/>
          </a:xfrm>
          <a:prstGeom prst="rect">
            <a:avLst/>
          </a:prstGeom>
          <a:noFill/>
          <a:ln>
            <a:noFill/>
          </a:ln>
        </p:spPr>
        <p:txBody>
          <a:bodyPr spcFirstLastPara="1" wrap="square" lIns="91425" tIns="45700" rIns="91425" bIns="45700" anchor="t" anchorCtr="0">
            <a:noAutofit/>
          </a:bodyPr>
          <a:lstStyle/>
          <a:p>
            <a:pPr marL="228600" lvl="0" indent="-101600" algn="l" rtl="0">
              <a:lnSpc>
                <a:spcPct val="90000"/>
              </a:lnSpc>
              <a:spcBef>
                <a:spcPts val="0"/>
              </a:spcBef>
              <a:spcAft>
                <a:spcPts val="0"/>
              </a:spcAft>
              <a:buClr>
                <a:schemeClr val="dk1"/>
              </a:buClr>
              <a:buSzPts val="2000"/>
              <a:buNone/>
            </a:pPr>
            <a:endParaRPr/>
          </a:p>
          <a:p>
            <a:pPr marL="228600" lvl="0" indent="-101600" algn="l" rtl="0">
              <a:lnSpc>
                <a:spcPct val="90000"/>
              </a:lnSpc>
              <a:spcBef>
                <a:spcPts val="0"/>
              </a:spcBef>
              <a:spcAft>
                <a:spcPts val="0"/>
              </a:spcAft>
              <a:buClr>
                <a:schemeClr val="dk1"/>
              </a:buClr>
              <a:buSzPts val="2000"/>
              <a:buNone/>
            </a:pPr>
            <a:r>
              <a:rPr lang="en-US" b="1"/>
              <a:t>Working GA-8 move to King Salmon, C-206 to Tok</a:t>
            </a:r>
            <a:endParaRPr b="1"/>
          </a:p>
          <a:p>
            <a:pPr marL="228600" lvl="0" indent="-101600" algn="l" rtl="0">
              <a:lnSpc>
                <a:spcPct val="90000"/>
              </a:lnSpc>
              <a:spcBef>
                <a:spcPts val="0"/>
              </a:spcBef>
              <a:spcAft>
                <a:spcPts val="0"/>
              </a:spcAft>
              <a:buClr>
                <a:schemeClr val="dk1"/>
              </a:buClr>
              <a:buSzPts val="2000"/>
              <a:buNone/>
            </a:pPr>
            <a:endParaRPr b="1"/>
          </a:p>
          <a:p>
            <a:pPr marL="228600" lvl="0" indent="-101600" algn="l" rtl="0">
              <a:lnSpc>
                <a:spcPct val="90000"/>
              </a:lnSpc>
              <a:spcBef>
                <a:spcPts val="0"/>
              </a:spcBef>
              <a:spcAft>
                <a:spcPts val="0"/>
              </a:spcAft>
              <a:buClr>
                <a:schemeClr val="dk1"/>
              </a:buClr>
              <a:buSzPts val="2000"/>
              <a:buNone/>
            </a:pPr>
            <a:r>
              <a:rPr lang="en-US" b="1"/>
              <a:t>PFA’24 Open for business</a:t>
            </a:r>
            <a:endParaRPr b="1"/>
          </a:p>
          <a:p>
            <a:pPr marL="228600" lvl="0" indent="-101600" algn="l" rtl="0">
              <a:lnSpc>
                <a:spcPct val="90000"/>
              </a:lnSpc>
              <a:spcBef>
                <a:spcPts val="0"/>
              </a:spcBef>
              <a:spcAft>
                <a:spcPts val="0"/>
              </a:spcAft>
              <a:buClr>
                <a:schemeClr val="dk1"/>
              </a:buClr>
              <a:buSzPts val="2000"/>
              <a:buNone/>
            </a:pPr>
            <a:endParaRPr b="1"/>
          </a:p>
          <a:p>
            <a:pPr marL="228600" lvl="0" indent="-101600" algn="l" rtl="0">
              <a:lnSpc>
                <a:spcPct val="90000"/>
              </a:lnSpc>
              <a:spcBef>
                <a:spcPts val="0"/>
              </a:spcBef>
              <a:spcAft>
                <a:spcPts val="0"/>
              </a:spcAft>
              <a:buClr>
                <a:schemeClr val="dk1"/>
              </a:buClr>
              <a:buSzPts val="2000"/>
              <a:buNone/>
            </a:pPr>
            <a:r>
              <a:rPr lang="en-US" b="1"/>
              <a:t>GFA’24 Budget &amp; Invoicing</a:t>
            </a:r>
            <a:endParaRPr b="1"/>
          </a:p>
        </p:txBody>
      </p:sp>
      <p:sp>
        <p:nvSpPr>
          <p:cNvPr id="105" name="Google Shape;105;p7"/>
          <p:cNvSpPr txBox="1">
            <a:spLocks noGrp="1"/>
          </p:cNvSpPr>
          <p:nvPr>
            <p:ph type="body" idx="4"/>
          </p:nvPr>
        </p:nvSpPr>
        <p:spPr>
          <a:xfrm>
            <a:off x="6187440" y="4102878"/>
            <a:ext cx="5486400" cy="1905300"/>
          </a:xfrm>
          <a:prstGeom prst="rect">
            <a:avLst/>
          </a:prstGeom>
          <a:noFill/>
          <a:ln>
            <a:noFill/>
          </a:ln>
        </p:spPr>
        <p:txBody>
          <a:bodyPr spcFirstLastPara="1" wrap="square" lIns="91425" tIns="45700" rIns="91425" bIns="45700" anchor="t" anchorCtr="0">
            <a:noAutofit/>
          </a:bodyPr>
          <a:lstStyle/>
          <a:p>
            <a:pPr marL="228600" lvl="0" indent="-101600" algn="l" rtl="0">
              <a:lnSpc>
                <a:spcPct val="90000"/>
              </a:lnSpc>
              <a:spcBef>
                <a:spcPts val="0"/>
              </a:spcBef>
              <a:spcAft>
                <a:spcPts val="0"/>
              </a:spcAft>
              <a:buClr>
                <a:schemeClr val="dk1"/>
              </a:buClr>
              <a:buSzPts val="2000"/>
              <a:buNone/>
            </a:pPr>
            <a:endParaRPr sz="1600" b="1"/>
          </a:p>
          <a:p>
            <a:pPr marL="228600" lvl="0" indent="-101600" algn="l" rtl="0">
              <a:lnSpc>
                <a:spcPct val="90000"/>
              </a:lnSpc>
              <a:spcBef>
                <a:spcPts val="0"/>
              </a:spcBef>
              <a:spcAft>
                <a:spcPts val="0"/>
              </a:spcAft>
              <a:buClr>
                <a:schemeClr val="dk1"/>
              </a:buClr>
              <a:buSzPts val="2000"/>
              <a:buNone/>
            </a:pPr>
            <a:r>
              <a:rPr lang="en-US" sz="1600"/>
              <a:t>17-19 MAY 24 </a:t>
            </a:r>
            <a:r>
              <a:rPr lang="en-US" sz="1600" b="1"/>
              <a:t>Wing-Wide SAREX</a:t>
            </a:r>
            <a:endParaRPr sz="1600" b="1"/>
          </a:p>
          <a:p>
            <a:pPr marL="228600" lvl="0" indent="-101600" algn="l" rtl="0">
              <a:lnSpc>
                <a:spcPct val="90000"/>
              </a:lnSpc>
              <a:spcBef>
                <a:spcPts val="0"/>
              </a:spcBef>
              <a:spcAft>
                <a:spcPts val="0"/>
              </a:spcAft>
              <a:buClr>
                <a:schemeClr val="dk1"/>
              </a:buClr>
              <a:buSzPts val="2000"/>
              <a:buNone/>
            </a:pPr>
            <a:endParaRPr b="1"/>
          </a:p>
          <a:p>
            <a:pPr marL="228600" lvl="0" indent="-101600" algn="l" rtl="0">
              <a:lnSpc>
                <a:spcPct val="90000"/>
              </a:lnSpc>
              <a:spcBef>
                <a:spcPts val="0"/>
              </a:spcBef>
              <a:spcAft>
                <a:spcPts val="0"/>
              </a:spcAft>
              <a:buClr>
                <a:schemeClr val="dk1"/>
              </a:buClr>
              <a:buSzPts val="2000"/>
              <a:buNone/>
            </a:pPr>
            <a:r>
              <a:rPr lang="en-US" sz="1600"/>
              <a:t>24 MAY - 2 JUN </a:t>
            </a:r>
            <a:r>
              <a:rPr lang="en-US" sz="1600" b="1"/>
              <a:t>2024 Glider Flight Academy</a:t>
            </a:r>
            <a:endParaRPr sz="1600" b="1"/>
          </a:p>
          <a:p>
            <a:pPr marL="228600" lvl="0" indent="-101600" algn="l" rtl="0">
              <a:lnSpc>
                <a:spcPct val="90000"/>
              </a:lnSpc>
              <a:spcBef>
                <a:spcPts val="0"/>
              </a:spcBef>
              <a:spcAft>
                <a:spcPts val="0"/>
              </a:spcAft>
              <a:buClr>
                <a:schemeClr val="dk1"/>
              </a:buClr>
              <a:buSzPts val="2000"/>
              <a:buNone/>
            </a:pPr>
            <a:endParaRPr b="1"/>
          </a:p>
          <a:p>
            <a:pPr marL="228600" lvl="0" indent="-101600" algn="l" rtl="0">
              <a:lnSpc>
                <a:spcPct val="90000"/>
              </a:lnSpc>
              <a:spcBef>
                <a:spcPts val="0"/>
              </a:spcBef>
              <a:spcAft>
                <a:spcPts val="0"/>
              </a:spcAft>
              <a:buClr>
                <a:schemeClr val="dk1"/>
              </a:buClr>
              <a:buSzPts val="2000"/>
              <a:buNone/>
            </a:pPr>
            <a:r>
              <a:rPr lang="en-US" sz="1600"/>
              <a:t>9-11 AUG 24 </a:t>
            </a:r>
            <a:r>
              <a:rPr lang="en-US" sz="1600" b="1"/>
              <a:t>Wing-Wide SAREX</a:t>
            </a:r>
            <a:endParaRPr sz="1600" b="1"/>
          </a:p>
        </p:txBody>
      </p:sp>
      <p:sp>
        <p:nvSpPr>
          <p:cNvPr id="106" name="Google Shape;106;p7"/>
          <p:cNvSpPr txBox="1">
            <a:spLocks noGrp="1"/>
          </p:cNvSpPr>
          <p:nvPr>
            <p:ph type="title"/>
          </p:nvPr>
        </p:nvSpPr>
        <p:spPr>
          <a:xfrm>
            <a:off x="1731817" y="405131"/>
            <a:ext cx="9745807" cy="8407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a:t>Operations </a:t>
            </a:r>
            <a:r>
              <a:rPr lang="en-US" sz="1100"/>
              <a:t>(cao 7 Mar 24)</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9"/>
          <p:cNvSpPr txBox="1">
            <a:spLocks noGrp="1"/>
          </p:cNvSpPr>
          <p:nvPr>
            <p:ph type="title"/>
          </p:nvPr>
        </p:nvSpPr>
        <p:spPr>
          <a:xfrm>
            <a:off x="1690255" y="405131"/>
            <a:ext cx="9787370" cy="8407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Aircraft Maintenance Status</a:t>
            </a:r>
            <a:endParaRPr/>
          </a:p>
        </p:txBody>
      </p:sp>
      <p:sp>
        <p:nvSpPr>
          <p:cNvPr id="112" name="Google Shape;112;p9"/>
          <p:cNvSpPr txBox="1"/>
          <p:nvPr/>
        </p:nvSpPr>
        <p:spPr>
          <a:xfrm>
            <a:off x="8790200" y="599750"/>
            <a:ext cx="2143800" cy="45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8761D"/>
                </a:solidFill>
                <a:latin typeface="Arial"/>
                <a:ea typeface="Arial"/>
                <a:cs typeface="Arial"/>
                <a:sym typeface="Arial"/>
              </a:rPr>
              <a:t>coa </a:t>
            </a:r>
            <a:r>
              <a:rPr lang="en-US" sz="2400" b="1" i="0" u="none" strike="noStrike" cap="none">
                <a:solidFill>
                  <a:srgbClr val="38761D"/>
                </a:solidFill>
                <a:latin typeface="Arial"/>
                <a:ea typeface="Arial"/>
                <a:cs typeface="Arial"/>
                <a:sym typeface="Arial"/>
              </a:rPr>
              <a:t>7 Dec 23</a:t>
            </a:r>
            <a:endParaRPr sz="2400" b="1" i="0" u="none" strike="noStrike" cap="none">
              <a:solidFill>
                <a:srgbClr val="38761D"/>
              </a:solidFill>
              <a:latin typeface="Arial"/>
              <a:ea typeface="Arial"/>
              <a:cs typeface="Arial"/>
              <a:sym typeface="Arial"/>
            </a:endParaRPr>
          </a:p>
        </p:txBody>
      </p:sp>
      <p:sp>
        <p:nvSpPr>
          <p:cNvPr id="113" name="Google Shape;113;p9"/>
          <p:cNvSpPr txBox="1"/>
          <p:nvPr/>
        </p:nvSpPr>
        <p:spPr>
          <a:xfrm>
            <a:off x="1260200" y="1245875"/>
            <a:ext cx="9410100" cy="466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2400"/>
              <a:t>N890CP in for 100 Hour Annual</a:t>
            </a:r>
            <a:endParaRPr sz="2400"/>
          </a:p>
          <a:p>
            <a:pPr marL="0" lvl="0" indent="0" algn="l" rtl="0">
              <a:lnSpc>
                <a:spcPct val="115000"/>
              </a:lnSpc>
              <a:spcBef>
                <a:spcPts val="0"/>
              </a:spcBef>
              <a:spcAft>
                <a:spcPts val="0"/>
              </a:spcAft>
              <a:buNone/>
            </a:pPr>
            <a:r>
              <a:rPr lang="en-US" sz="2400"/>
              <a:t>N185HS- Grounded (Possible Divestment)</a:t>
            </a:r>
            <a:endParaRPr sz="2400"/>
          </a:p>
          <a:p>
            <a:pPr marL="0" lvl="0" indent="0" algn="l" rtl="0">
              <a:lnSpc>
                <a:spcPct val="115000"/>
              </a:lnSpc>
              <a:spcBef>
                <a:spcPts val="0"/>
              </a:spcBef>
              <a:spcAft>
                <a:spcPts val="0"/>
              </a:spcAft>
              <a:buNone/>
            </a:pPr>
            <a:r>
              <a:rPr lang="en-US" sz="2400"/>
              <a:t>N349BA-Glider-Grounded MX</a:t>
            </a:r>
            <a:endParaRPr sz="2400"/>
          </a:p>
          <a:p>
            <a:pPr marL="0" lvl="0" indent="0" algn="l" rtl="0">
              <a:lnSpc>
                <a:spcPct val="115000"/>
              </a:lnSpc>
              <a:spcBef>
                <a:spcPts val="0"/>
              </a:spcBef>
              <a:spcAft>
                <a:spcPts val="0"/>
              </a:spcAft>
              <a:buNone/>
            </a:pPr>
            <a:r>
              <a:rPr lang="en-US" sz="2400"/>
              <a:t>N621CP-Glider-Grounded MX</a:t>
            </a:r>
            <a:endParaRPr sz="2400"/>
          </a:p>
          <a:p>
            <a:pPr marL="0" lvl="0" indent="0" algn="l" rtl="0">
              <a:lnSpc>
                <a:spcPct val="115000"/>
              </a:lnSpc>
              <a:spcBef>
                <a:spcPts val="0"/>
              </a:spcBef>
              <a:spcAft>
                <a:spcPts val="0"/>
              </a:spcAft>
              <a:buNone/>
            </a:pPr>
            <a:endParaRPr sz="2400"/>
          </a:p>
          <a:p>
            <a:pPr marL="0" lvl="0" indent="0" algn="l" rtl="0">
              <a:lnSpc>
                <a:spcPct val="115000"/>
              </a:lnSpc>
              <a:spcBef>
                <a:spcPts val="0"/>
              </a:spcBef>
              <a:spcAft>
                <a:spcPts val="0"/>
              </a:spcAft>
              <a:buNone/>
            </a:pPr>
            <a:r>
              <a:rPr lang="en-US" sz="2400"/>
              <a:t>All other powered aircraft FMC</a:t>
            </a:r>
            <a:endParaRPr sz="2400"/>
          </a:p>
          <a:p>
            <a:pPr marL="0" lvl="0" indent="0" algn="l" rtl="0">
              <a:lnSpc>
                <a:spcPct val="115000"/>
              </a:lnSpc>
              <a:spcBef>
                <a:spcPts val="0"/>
              </a:spcBef>
              <a:spcAft>
                <a:spcPts val="0"/>
              </a:spcAft>
              <a:buNone/>
            </a:pPr>
            <a:r>
              <a:rPr lang="en-US" sz="2400"/>
              <a:t>N9694L-preparing for 100 Hour/Annual (12 March)</a:t>
            </a:r>
            <a:endParaRPr sz="2400"/>
          </a:p>
          <a:p>
            <a:pPr marL="0" lvl="0" indent="0" algn="l" rtl="0">
              <a:lnSpc>
                <a:spcPct val="115000"/>
              </a:lnSpc>
              <a:spcBef>
                <a:spcPts val="0"/>
              </a:spcBef>
              <a:spcAft>
                <a:spcPts val="0"/>
              </a:spcAft>
              <a:buNone/>
            </a:pPr>
            <a:r>
              <a:rPr lang="en-US" sz="2400"/>
              <a:t>N810CP-In for 100 Hour Annual</a:t>
            </a:r>
            <a:endParaRPr sz="2400"/>
          </a:p>
          <a:p>
            <a:pPr marL="0" lvl="0" indent="0" algn="l" rtl="0">
              <a:lnSpc>
                <a:spcPct val="115000"/>
              </a:lnSpc>
              <a:spcBef>
                <a:spcPts val="0"/>
              </a:spcBef>
              <a:spcAft>
                <a:spcPts val="0"/>
              </a:spcAft>
              <a:buNone/>
            </a:pPr>
            <a:r>
              <a:rPr lang="en-US" sz="2400"/>
              <a:t>N19MJ-Due Prop &amp; Gov Inspec/OH 03/2024</a:t>
            </a:r>
            <a:endParaRPr sz="2400"/>
          </a:p>
          <a:p>
            <a:pPr marL="0" lvl="0" indent="0" algn="l" rtl="0">
              <a:lnSpc>
                <a:spcPct val="115000"/>
              </a:lnSpc>
              <a:spcBef>
                <a:spcPts val="0"/>
              </a:spcBef>
              <a:spcAft>
                <a:spcPts val="0"/>
              </a:spcAft>
              <a:buNone/>
            </a:pPr>
            <a:r>
              <a:rPr lang="en-US" sz="2400"/>
              <a:t>N609CP (planned for forward deployment to King Salmon)-</a:t>
            </a:r>
            <a:r>
              <a:rPr lang="en-US" sz="1100"/>
              <a:t>Oil Due 25 March</a:t>
            </a:r>
            <a:endParaRPr sz="1100"/>
          </a:p>
          <a:p>
            <a:pPr marL="0" lvl="0" indent="0" algn="l" rtl="0">
              <a:lnSpc>
                <a:spcPct val="115000"/>
              </a:lnSpc>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27acfdc4d2e_0_0"/>
          <p:cNvSpPr txBox="1">
            <a:spLocks noGrp="1"/>
          </p:cNvSpPr>
          <p:nvPr>
            <p:ph type="body" idx="1"/>
          </p:nvPr>
        </p:nvSpPr>
        <p:spPr>
          <a:xfrm>
            <a:off x="268125" y="1876925"/>
            <a:ext cx="5736300" cy="1905300"/>
          </a:xfrm>
          <a:prstGeom prst="rect">
            <a:avLst/>
          </a:prstGeom>
          <a:noFill/>
          <a:ln>
            <a:noFill/>
          </a:ln>
        </p:spPr>
        <p:txBody>
          <a:bodyPr spcFirstLastPara="1" wrap="square" lIns="91425" tIns="45700" rIns="91425" bIns="45700" anchor="t" anchorCtr="0">
            <a:noAutofit/>
          </a:bodyPr>
          <a:lstStyle/>
          <a:p>
            <a:pPr marL="457200" lvl="0" indent="-336550" algn="l" rtl="0">
              <a:lnSpc>
                <a:spcPct val="90000"/>
              </a:lnSpc>
              <a:spcBef>
                <a:spcPts val="0"/>
              </a:spcBef>
              <a:spcAft>
                <a:spcPts val="0"/>
              </a:spcAft>
              <a:buSzPts val="1700"/>
              <a:buChar char="•"/>
            </a:pPr>
            <a:r>
              <a:rPr lang="en-US" sz="1300"/>
              <a:t>AK Powered Flight Academies (Wing &amp; National) Began 3/1/24 (13 students)</a:t>
            </a:r>
            <a:endParaRPr sz="1300"/>
          </a:p>
          <a:p>
            <a:pPr marL="457200" lvl="0" indent="-336550" algn="l" rtl="0">
              <a:lnSpc>
                <a:spcPct val="90000"/>
              </a:lnSpc>
              <a:spcBef>
                <a:spcPts val="0"/>
              </a:spcBef>
              <a:spcAft>
                <a:spcPts val="0"/>
              </a:spcAft>
              <a:buSzPts val="1700"/>
              <a:buChar char="•"/>
            </a:pPr>
            <a:r>
              <a:rPr lang="en-US" sz="1300"/>
              <a:t>3 Cadets attended National Legislative Day</a:t>
            </a:r>
            <a:endParaRPr sz="1300"/>
          </a:p>
          <a:p>
            <a:pPr marL="457200" lvl="0" indent="-311150" algn="l" rtl="0">
              <a:lnSpc>
                <a:spcPct val="90000"/>
              </a:lnSpc>
              <a:spcBef>
                <a:spcPts val="0"/>
              </a:spcBef>
              <a:spcAft>
                <a:spcPts val="0"/>
              </a:spcAft>
              <a:buSzPts val="1300"/>
              <a:buChar char="•"/>
            </a:pPr>
            <a:r>
              <a:rPr lang="en-US" sz="1300"/>
              <a:t>4 CDI applications in the works</a:t>
            </a:r>
            <a:endParaRPr sz="1300"/>
          </a:p>
          <a:p>
            <a:pPr marL="457200" lvl="0" indent="-311150" algn="l" rtl="0">
              <a:lnSpc>
                <a:spcPct val="90000"/>
              </a:lnSpc>
              <a:spcBef>
                <a:spcPts val="0"/>
              </a:spcBef>
              <a:spcAft>
                <a:spcPts val="0"/>
              </a:spcAft>
              <a:buSzPts val="1300"/>
              <a:buChar char="•"/>
            </a:pPr>
            <a:r>
              <a:rPr lang="en-US" sz="1300"/>
              <a:t>Wing-Wide SAREX–Several Cadets Participated</a:t>
            </a:r>
            <a:endParaRPr sz="1300"/>
          </a:p>
          <a:p>
            <a:pPr marL="457200" lvl="0" indent="-311150" algn="l" rtl="0">
              <a:lnSpc>
                <a:spcPct val="90000"/>
              </a:lnSpc>
              <a:spcBef>
                <a:spcPts val="0"/>
              </a:spcBef>
              <a:spcAft>
                <a:spcPts val="0"/>
              </a:spcAft>
              <a:buSzPts val="1300"/>
              <a:buChar char="•"/>
            </a:pPr>
            <a:r>
              <a:rPr lang="en-US" sz="1300"/>
              <a:t>ACTA (Ak Coastal Training Academy in Juneau) 37 cadets from 5 towns participated</a:t>
            </a:r>
            <a:endParaRPr sz="1300"/>
          </a:p>
          <a:p>
            <a:pPr marL="457200" lvl="0" indent="-311150" algn="l" rtl="0">
              <a:spcBef>
                <a:spcPts val="0"/>
              </a:spcBef>
              <a:spcAft>
                <a:spcPts val="0"/>
              </a:spcAft>
              <a:buSzPts val="1300"/>
              <a:buChar char="•"/>
            </a:pPr>
            <a:r>
              <a:rPr lang="en-US" sz="1300"/>
              <a:t>CAC Mid-term Brief to Wing Commander (See Next Slide)</a:t>
            </a:r>
            <a:endParaRPr sz="1300"/>
          </a:p>
          <a:p>
            <a:pPr marL="0" lvl="0" indent="0" algn="l" rtl="0">
              <a:lnSpc>
                <a:spcPct val="90000"/>
              </a:lnSpc>
              <a:spcBef>
                <a:spcPts val="0"/>
              </a:spcBef>
              <a:spcAft>
                <a:spcPts val="0"/>
              </a:spcAft>
              <a:buNone/>
            </a:pPr>
            <a:endParaRPr sz="1300"/>
          </a:p>
          <a:p>
            <a:pPr marL="0" lvl="0" indent="0" algn="l" rtl="0">
              <a:lnSpc>
                <a:spcPct val="90000"/>
              </a:lnSpc>
              <a:spcBef>
                <a:spcPts val="0"/>
              </a:spcBef>
              <a:spcAft>
                <a:spcPts val="0"/>
              </a:spcAft>
              <a:buNone/>
            </a:pPr>
            <a:endParaRPr sz="1300"/>
          </a:p>
        </p:txBody>
      </p:sp>
      <p:sp>
        <p:nvSpPr>
          <p:cNvPr id="119" name="Google Shape;119;g27acfdc4d2e_0_0"/>
          <p:cNvSpPr txBox="1">
            <a:spLocks noGrp="1"/>
          </p:cNvSpPr>
          <p:nvPr>
            <p:ph type="body" idx="2"/>
          </p:nvPr>
        </p:nvSpPr>
        <p:spPr>
          <a:xfrm>
            <a:off x="6187440" y="1768551"/>
            <a:ext cx="5486400" cy="19053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chemeClr val="dk1"/>
              </a:buClr>
              <a:buSzPts val="1800"/>
              <a:buChar char="•"/>
            </a:pPr>
            <a:r>
              <a:rPr lang="en-US" sz="1400" b="1"/>
              <a:t>Retaining</a:t>
            </a:r>
            <a:r>
              <a:rPr lang="en-US" sz="1400"/>
              <a:t> cadets (we currently lose ~100/yr)--Curry &amp; O-flights pack the most punch for retention</a:t>
            </a:r>
            <a:endParaRPr sz="1400"/>
          </a:p>
          <a:p>
            <a:pPr marL="457200" lvl="0" indent="-342900" algn="l" rtl="0">
              <a:lnSpc>
                <a:spcPct val="100000"/>
              </a:lnSpc>
              <a:spcBef>
                <a:spcPts val="0"/>
              </a:spcBef>
              <a:spcAft>
                <a:spcPts val="0"/>
              </a:spcAft>
              <a:buSzPts val="1800"/>
              <a:buChar char="•"/>
            </a:pPr>
            <a:r>
              <a:rPr lang="en-US" sz="1400"/>
              <a:t>Increasing </a:t>
            </a:r>
            <a:r>
              <a:rPr lang="en-US" sz="1400" b="1"/>
              <a:t>SM involvement/training</a:t>
            </a:r>
            <a:r>
              <a:rPr lang="en-US" sz="1400"/>
              <a:t> with cadets</a:t>
            </a:r>
            <a:endParaRPr sz="1400"/>
          </a:p>
          <a:p>
            <a:pPr marL="914400" lvl="1" indent="-317500" algn="l" rtl="0">
              <a:lnSpc>
                <a:spcPct val="100000"/>
              </a:lnSpc>
              <a:spcBef>
                <a:spcPts val="0"/>
              </a:spcBef>
              <a:spcAft>
                <a:spcPts val="0"/>
              </a:spcAft>
              <a:buSzPts val="1400"/>
              <a:buChar char="•"/>
            </a:pPr>
            <a:r>
              <a:rPr lang="en-US" sz="1400"/>
              <a:t>More CDIs needed.  Contact K Padgett if interested</a:t>
            </a:r>
            <a:endParaRPr sz="1400"/>
          </a:p>
          <a:p>
            <a:pPr marL="457200" lvl="0" indent="-342900" algn="l" rtl="0">
              <a:lnSpc>
                <a:spcPct val="100000"/>
              </a:lnSpc>
              <a:spcBef>
                <a:spcPts val="0"/>
              </a:spcBef>
              <a:spcAft>
                <a:spcPts val="0"/>
              </a:spcAft>
              <a:buClr>
                <a:schemeClr val="dk1"/>
              </a:buClr>
              <a:buSzPts val="1800"/>
              <a:buChar char="•"/>
            </a:pPr>
            <a:r>
              <a:rPr lang="en-US" sz="1400" b="1"/>
              <a:t>Funding</a:t>
            </a:r>
            <a:r>
              <a:rPr lang="en-US" sz="1400"/>
              <a:t> for cadets to attend NCSAs, NFAs, other wings’ encampments, and other training/career exploration </a:t>
            </a:r>
            <a:endParaRPr sz="1400"/>
          </a:p>
          <a:p>
            <a:pPr marL="457200" lvl="0" indent="-342900" algn="l" rtl="0">
              <a:lnSpc>
                <a:spcPct val="100000"/>
              </a:lnSpc>
              <a:spcBef>
                <a:spcPts val="0"/>
              </a:spcBef>
              <a:spcAft>
                <a:spcPts val="0"/>
              </a:spcAft>
              <a:buSzPts val="1800"/>
              <a:buChar char="•"/>
            </a:pPr>
            <a:r>
              <a:rPr lang="en-US" sz="1400"/>
              <a:t>Encourage cadets to prep for/take </a:t>
            </a:r>
            <a:r>
              <a:rPr lang="en-US" sz="1400" b="1"/>
              <a:t>FAA Written</a:t>
            </a:r>
            <a:endParaRPr sz="1400" b="1"/>
          </a:p>
        </p:txBody>
      </p:sp>
      <p:sp>
        <p:nvSpPr>
          <p:cNvPr id="120" name="Google Shape;120;g27acfdc4d2e_0_0"/>
          <p:cNvSpPr txBox="1">
            <a:spLocks noGrp="1"/>
          </p:cNvSpPr>
          <p:nvPr>
            <p:ph type="title"/>
          </p:nvPr>
        </p:nvSpPr>
        <p:spPr>
          <a:xfrm>
            <a:off x="1731817" y="405131"/>
            <a:ext cx="9745807" cy="8407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a:t>Cadet Programs </a:t>
            </a:r>
            <a:r>
              <a:rPr lang="en-US" sz="2011"/>
              <a:t>(akwg.cap.gov/programs/cp)</a:t>
            </a:r>
            <a:endParaRPr sz="2011"/>
          </a:p>
        </p:txBody>
      </p:sp>
      <p:sp>
        <p:nvSpPr>
          <p:cNvPr id="121" name="Google Shape;121;g27acfdc4d2e_0_0"/>
          <p:cNvSpPr txBox="1">
            <a:spLocks noGrp="1"/>
          </p:cNvSpPr>
          <p:nvPr>
            <p:ph type="body" idx="3"/>
          </p:nvPr>
        </p:nvSpPr>
        <p:spPr>
          <a:xfrm>
            <a:off x="179925" y="3955375"/>
            <a:ext cx="5912700" cy="19053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0"/>
              </a:spcBef>
              <a:spcAft>
                <a:spcPts val="0"/>
              </a:spcAft>
              <a:buSzPts val="2000"/>
              <a:buNone/>
            </a:pPr>
            <a:endParaRPr sz="1300"/>
          </a:p>
          <a:p>
            <a:pPr marL="457200" lvl="0" indent="0" algn="l" rtl="0">
              <a:lnSpc>
                <a:spcPct val="90000"/>
              </a:lnSpc>
              <a:spcBef>
                <a:spcPts val="0"/>
              </a:spcBef>
              <a:spcAft>
                <a:spcPts val="0"/>
              </a:spcAft>
              <a:buSzPts val="2000"/>
              <a:buNone/>
            </a:pPr>
            <a:endParaRPr sz="1300"/>
          </a:p>
          <a:p>
            <a:pPr marL="457200" lvl="0" indent="-311150" algn="l" rtl="0">
              <a:lnSpc>
                <a:spcPct val="90000"/>
              </a:lnSpc>
              <a:spcBef>
                <a:spcPts val="0"/>
              </a:spcBef>
              <a:spcAft>
                <a:spcPts val="0"/>
              </a:spcAft>
              <a:buSzPts val="1300"/>
              <a:buChar char="•"/>
            </a:pPr>
            <a:r>
              <a:rPr lang="en-US" sz="1300"/>
              <a:t>3/13 Monthly DCC/CPO Call</a:t>
            </a:r>
            <a:endParaRPr sz="1300"/>
          </a:p>
          <a:p>
            <a:pPr marL="457200" lvl="0" indent="0" algn="l" rtl="0">
              <a:lnSpc>
                <a:spcPct val="90000"/>
              </a:lnSpc>
              <a:spcBef>
                <a:spcPts val="0"/>
              </a:spcBef>
              <a:spcAft>
                <a:spcPts val="0"/>
              </a:spcAft>
              <a:buNone/>
            </a:pPr>
            <a:endParaRPr sz="1300"/>
          </a:p>
          <a:p>
            <a:pPr marL="457200" lvl="0" indent="-311150" algn="l" rtl="0">
              <a:lnSpc>
                <a:spcPct val="90000"/>
              </a:lnSpc>
              <a:spcBef>
                <a:spcPts val="0"/>
              </a:spcBef>
              <a:spcAft>
                <a:spcPts val="0"/>
              </a:spcAft>
              <a:buSzPts val="1300"/>
              <a:buChar char="•"/>
            </a:pPr>
            <a:r>
              <a:rPr lang="en-US" sz="1300"/>
              <a:t>AKWG Powered Flight Academies (Distributed) Continue thru 5/15</a:t>
            </a:r>
            <a:endParaRPr sz="1300"/>
          </a:p>
          <a:p>
            <a:pPr marL="457200" lvl="0" indent="-228600" algn="l" rtl="0">
              <a:lnSpc>
                <a:spcPct val="90000"/>
              </a:lnSpc>
              <a:spcBef>
                <a:spcPts val="1000"/>
              </a:spcBef>
              <a:spcAft>
                <a:spcPts val="0"/>
              </a:spcAft>
              <a:buClr>
                <a:schemeClr val="dk1"/>
              </a:buClr>
              <a:buSzPts val="2000"/>
              <a:buNone/>
            </a:pPr>
            <a:endParaRPr/>
          </a:p>
        </p:txBody>
      </p:sp>
      <p:sp>
        <p:nvSpPr>
          <p:cNvPr id="122" name="Google Shape;122;g27acfdc4d2e_0_0"/>
          <p:cNvSpPr txBox="1">
            <a:spLocks noGrp="1"/>
          </p:cNvSpPr>
          <p:nvPr>
            <p:ph type="body" idx="4"/>
          </p:nvPr>
        </p:nvSpPr>
        <p:spPr>
          <a:xfrm>
            <a:off x="6187440" y="4255278"/>
            <a:ext cx="5486400" cy="1905366"/>
          </a:xfrm>
          <a:prstGeom prst="rect">
            <a:avLst/>
          </a:prstGeom>
          <a:noFill/>
          <a:ln>
            <a:noFill/>
          </a:ln>
        </p:spPr>
        <p:txBody>
          <a:bodyPr spcFirstLastPara="1" wrap="square" lIns="91425" tIns="45700" rIns="91425" bIns="45700" anchor="t" anchorCtr="0">
            <a:noAutofit/>
          </a:bodyPr>
          <a:lstStyle/>
          <a:p>
            <a:pPr marL="457200" marR="0" lvl="0" indent="-355600" algn="l" rtl="0">
              <a:lnSpc>
                <a:spcPct val="90000"/>
              </a:lnSpc>
              <a:spcBef>
                <a:spcPts val="0"/>
              </a:spcBef>
              <a:spcAft>
                <a:spcPts val="0"/>
              </a:spcAft>
              <a:buSzPts val="2000"/>
              <a:buChar char="•"/>
            </a:pPr>
            <a:r>
              <a:rPr lang="en-US"/>
              <a:t>5/24-6/2/24 AKWG Glider Flight Academy</a:t>
            </a:r>
            <a:endParaRPr/>
          </a:p>
          <a:p>
            <a:pPr marL="457200" marR="0" lvl="0" indent="-355600" algn="l" rtl="0">
              <a:lnSpc>
                <a:spcPct val="90000"/>
              </a:lnSpc>
              <a:spcBef>
                <a:spcPts val="0"/>
              </a:spcBef>
              <a:spcAft>
                <a:spcPts val="0"/>
              </a:spcAft>
              <a:buSzPts val="2000"/>
              <a:buChar char="•"/>
            </a:pPr>
            <a:r>
              <a:rPr lang="en-US"/>
              <a:t>6/16-6/22 AKWG Encampment, </a:t>
            </a:r>
            <a:endParaRPr/>
          </a:p>
          <a:p>
            <a:pPr marL="457200" marR="0" lvl="0" indent="-355600" algn="l" rtl="0">
              <a:lnSpc>
                <a:spcPct val="90000"/>
              </a:lnSpc>
              <a:spcBef>
                <a:spcPts val="0"/>
              </a:spcBef>
              <a:spcAft>
                <a:spcPts val="0"/>
              </a:spcAft>
              <a:buSzPts val="2000"/>
              <a:buChar char="•"/>
            </a:pPr>
            <a:r>
              <a:rPr lang="en-US"/>
              <a:t>Summer 2024 Region Cadet Competition, NCSAs. L48 Encampments, etc.</a:t>
            </a:r>
            <a:endParaRPr/>
          </a:p>
          <a:p>
            <a:pPr marL="457200" marR="0" lvl="0" indent="-355600" algn="l" rtl="0">
              <a:lnSpc>
                <a:spcPct val="90000"/>
              </a:lnSpc>
              <a:spcBef>
                <a:spcPts val="0"/>
              </a:spcBef>
              <a:spcAft>
                <a:spcPts val="0"/>
              </a:spcAft>
              <a:buSzPts val="2000"/>
              <a:buChar char="•"/>
            </a:pPr>
            <a:r>
              <a:rPr lang="en-US"/>
              <a:t>7/1/24 Cadet Wings Applications open–Goal date for passing FAA written!</a:t>
            </a:r>
            <a:endParaRPr/>
          </a:p>
          <a:p>
            <a:pPr marL="457200" marR="0" lvl="0" indent="-355600" algn="l" rtl="0">
              <a:lnSpc>
                <a:spcPct val="90000"/>
              </a:lnSpc>
              <a:spcBef>
                <a:spcPts val="0"/>
              </a:spcBef>
              <a:spcAft>
                <a:spcPts val="0"/>
              </a:spcAft>
              <a:buSzPts val="2000"/>
              <a:buChar char="•"/>
            </a:pPr>
            <a:r>
              <a:rPr lang="en-US"/>
              <a:t>July: Applications for FY25 Activity Directors</a:t>
            </a:r>
            <a:endParaRPr/>
          </a:p>
        </p:txBody>
      </p:sp>
      <p:sp>
        <p:nvSpPr>
          <p:cNvPr id="123" name="Google Shape;123;g27acfdc4d2e_0_0"/>
          <p:cNvSpPr txBox="1"/>
          <p:nvPr/>
        </p:nvSpPr>
        <p:spPr>
          <a:xfrm>
            <a:off x="483525" y="6033825"/>
            <a:ext cx="1172100" cy="1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cao </a:t>
            </a:r>
            <a:r>
              <a:rPr lang="en-US" sz="900"/>
              <a:t>5 Mar </a:t>
            </a:r>
            <a:r>
              <a:rPr lang="en-US" sz="900" b="0" i="0" u="none" strike="noStrike" cap="none">
                <a:solidFill>
                  <a:srgbClr val="000000"/>
                </a:solidFill>
                <a:latin typeface="Arial"/>
                <a:ea typeface="Arial"/>
                <a:cs typeface="Arial"/>
                <a:sym typeface="Arial"/>
              </a:rPr>
              <a:t>24</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bfbda647d9_0_2"/>
          <p:cNvSpPr txBox="1">
            <a:spLocks noGrp="1"/>
          </p:cNvSpPr>
          <p:nvPr>
            <p:ph type="body" idx="1"/>
          </p:nvPr>
        </p:nvSpPr>
        <p:spPr>
          <a:xfrm>
            <a:off x="268125" y="1876925"/>
            <a:ext cx="5736300" cy="190530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None/>
            </a:pPr>
            <a:endParaRPr sz="1300"/>
          </a:p>
          <a:p>
            <a:pPr marL="457200" lvl="0" indent="0" algn="l" rtl="0">
              <a:spcBef>
                <a:spcPts val="0"/>
              </a:spcBef>
              <a:spcAft>
                <a:spcPts val="0"/>
              </a:spcAft>
              <a:buNone/>
            </a:pPr>
            <a:r>
              <a:rPr lang="en-US" sz="1300"/>
              <a:t>Recommendations to Wing Commander</a:t>
            </a:r>
            <a:endParaRPr sz="1300"/>
          </a:p>
          <a:p>
            <a:pPr marL="457200" lvl="0" indent="0" algn="l" rtl="0">
              <a:spcBef>
                <a:spcPts val="0"/>
              </a:spcBef>
              <a:spcAft>
                <a:spcPts val="0"/>
              </a:spcAft>
              <a:buNone/>
            </a:pPr>
            <a:endParaRPr sz="1300"/>
          </a:p>
          <a:p>
            <a:pPr marL="914400" lvl="1" indent="-311150" algn="l" rtl="0">
              <a:spcBef>
                <a:spcPts val="0"/>
              </a:spcBef>
              <a:spcAft>
                <a:spcPts val="0"/>
              </a:spcAft>
              <a:buSzPts val="1300"/>
              <a:buChar char="•"/>
            </a:pPr>
            <a:r>
              <a:rPr lang="en-US" sz="1300"/>
              <a:t>“See the World”: Communicate all Wing &amp; Lower 48 opportunities better</a:t>
            </a:r>
            <a:endParaRPr sz="1300"/>
          </a:p>
          <a:p>
            <a:pPr marL="914400" lvl="0" indent="0" algn="l" rtl="0">
              <a:spcBef>
                <a:spcPts val="0"/>
              </a:spcBef>
              <a:spcAft>
                <a:spcPts val="0"/>
              </a:spcAft>
              <a:buNone/>
            </a:pPr>
            <a:endParaRPr sz="1300"/>
          </a:p>
          <a:p>
            <a:pPr marL="914400" lvl="1" indent="-311150" algn="l" rtl="0">
              <a:spcBef>
                <a:spcPts val="0"/>
              </a:spcBef>
              <a:spcAft>
                <a:spcPts val="0"/>
              </a:spcAft>
              <a:buSzPts val="1300"/>
              <a:buChar char="•"/>
            </a:pPr>
            <a:r>
              <a:rPr lang="en-US" sz="1300"/>
              <a:t>Retention: Standardize Open House for Great Start</a:t>
            </a:r>
            <a:endParaRPr sz="1300"/>
          </a:p>
          <a:p>
            <a:pPr marL="914400" lvl="0" indent="0" algn="l" rtl="0">
              <a:spcBef>
                <a:spcPts val="0"/>
              </a:spcBef>
              <a:spcAft>
                <a:spcPts val="0"/>
              </a:spcAft>
              <a:buNone/>
            </a:pPr>
            <a:endParaRPr sz="1300"/>
          </a:p>
          <a:p>
            <a:pPr marL="914400" lvl="1" indent="-311150" algn="l" rtl="0">
              <a:spcBef>
                <a:spcPts val="0"/>
              </a:spcBef>
              <a:spcAft>
                <a:spcPts val="0"/>
              </a:spcAft>
              <a:buSzPts val="1300"/>
              <a:buChar char="•"/>
            </a:pPr>
            <a:r>
              <a:rPr lang="en-US" sz="1300"/>
              <a:t>CAC Turnover: Publishing guidelines for annual CAC activites</a:t>
            </a:r>
            <a:endParaRPr sz="1300"/>
          </a:p>
          <a:p>
            <a:pPr marL="0" lvl="0" indent="0" algn="l" rtl="0">
              <a:lnSpc>
                <a:spcPct val="90000"/>
              </a:lnSpc>
              <a:spcBef>
                <a:spcPts val="0"/>
              </a:spcBef>
              <a:spcAft>
                <a:spcPts val="0"/>
              </a:spcAft>
              <a:buNone/>
            </a:pPr>
            <a:endParaRPr sz="1300"/>
          </a:p>
          <a:p>
            <a:pPr marL="0" lvl="0" indent="0" algn="l" rtl="0">
              <a:lnSpc>
                <a:spcPct val="90000"/>
              </a:lnSpc>
              <a:spcBef>
                <a:spcPts val="0"/>
              </a:spcBef>
              <a:spcAft>
                <a:spcPts val="0"/>
              </a:spcAft>
              <a:buNone/>
            </a:pPr>
            <a:endParaRPr sz="1300"/>
          </a:p>
        </p:txBody>
      </p:sp>
      <p:sp>
        <p:nvSpPr>
          <p:cNvPr id="129" name="Google Shape;129;g2bfbda647d9_0_2"/>
          <p:cNvSpPr txBox="1">
            <a:spLocks noGrp="1"/>
          </p:cNvSpPr>
          <p:nvPr>
            <p:ph type="body" idx="2"/>
          </p:nvPr>
        </p:nvSpPr>
        <p:spPr>
          <a:xfrm>
            <a:off x="6187440" y="1768551"/>
            <a:ext cx="5486400" cy="19053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SzPts val="1800"/>
              <a:buChar char="•"/>
            </a:pPr>
            <a:r>
              <a:rPr lang="en-US" sz="1400"/>
              <a:t>Reps assigned from all squadrons (missing Arcturus, Valdez, Kodiak)</a:t>
            </a:r>
            <a:endParaRPr sz="1400"/>
          </a:p>
          <a:p>
            <a:pPr marL="457200" lvl="0" indent="0" algn="l" rtl="0">
              <a:lnSpc>
                <a:spcPct val="100000"/>
              </a:lnSpc>
              <a:spcBef>
                <a:spcPts val="0"/>
              </a:spcBef>
              <a:spcAft>
                <a:spcPts val="0"/>
              </a:spcAft>
              <a:buNone/>
            </a:pPr>
            <a:endParaRPr sz="1400"/>
          </a:p>
          <a:p>
            <a:pPr marL="457200" lvl="0" indent="-317500" algn="l" rtl="0">
              <a:lnSpc>
                <a:spcPct val="100000"/>
              </a:lnSpc>
              <a:spcBef>
                <a:spcPts val="0"/>
              </a:spcBef>
              <a:spcAft>
                <a:spcPts val="0"/>
              </a:spcAft>
              <a:buSzPts val="1400"/>
              <a:buChar char="•"/>
            </a:pPr>
            <a:r>
              <a:rPr lang="en-US" sz="1400"/>
              <a:t>Rep attendance and having relevant squadron updates</a:t>
            </a:r>
            <a:endParaRPr sz="1400"/>
          </a:p>
        </p:txBody>
      </p:sp>
      <p:sp>
        <p:nvSpPr>
          <p:cNvPr id="130" name="Google Shape;130;g2bfbda647d9_0_2"/>
          <p:cNvSpPr txBox="1">
            <a:spLocks noGrp="1"/>
          </p:cNvSpPr>
          <p:nvPr>
            <p:ph type="title"/>
          </p:nvPr>
        </p:nvSpPr>
        <p:spPr>
          <a:xfrm>
            <a:off x="1731817" y="405131"/>
            <a:ext cx="9745800" cy="840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a:t>Cadet Advisory Council</a:t>
            </a:r>
            <a:endParaRPr sz="2011"/>
          </a:p>
        </p:txBody>
      </p:sp>
      <p:sp>
        <p:nvSpPr>
          <p:cNvPr id="131" name="Google Shape;131;g2bfbda647d9_0_2"/>
          <p:cNvSpPr txBox="1">
            <a:spLocks noGrp="1"/>
          </p:cNvSpPr>
          <p:nvPr>
            <p:ph type="body" idx="3"/>
          </p:nvPr>
        </p:nvSpPr>
        <p:spPr>
          <a:xfrm>
            <a:off x="91725" y="3955375"/>
            <a:ext cx="5912700" cy="19053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0"/>
              </a:spcBef>
              <a:spcAft>
                <a:spcPts val="0"/>
              </a:spcAft>
              <a:buSzPts val="2000"/>
              <a:buNone/>
            </a:pPr>
            <a:endParaRPr sz="1300"/>
          </a:p>
          <a:p>
            <a:pPr marL="457200" lvl="0" indent="0" algn="l" rtl="0">
              <a:lnSpc>
                <a:spcPct val="90000"/>
              </a:lnSpc>
              <a:spcBef>
                <a:spcPts val="0"/>
              </a:spcBef>
              <a:spcAft>
                <a:spcPts val="0"/>
              </a:spcAft>
              <a:buSzPts val="2000"/>
              <a:buNone/>
            </a:pPr>
            <a:endParaRPr sz="1300"/>
          </a:p>
          <a:p>
            <a:pPr marL="457200" lvl="0" indent="-311150" algn="l" rtl="0">
              <a:lnSpc>
                <a:spcPct val="90000"/>
              </a:lnSpc>
              <a:spcBef>
                <a:spcPts val="0"/>
              </a:spcBef>
              <a:spcAft>
                <a:spcPts val="0"/>
              </a:spcAft>
              <a:buSzPts val="1300"/>
              <a:buChar char="•"/>
            </a:pPr>
            <a:r>
              <a:rPr lang="en-US" sz="1300"/>
              <a:t>Implement above recommendations</a:t>
            </a:r>
            <a:endParaRPr sz="1300"/>
          </a:p>
          <a:p>
            <a:pPr marL="457200" lvl="0" indent="0" algn="l" rtl="0">
              <a:lnSpc>
                <a:spcPct val="90000"/>
              </a:lnSpc>
              <a:spcBef>
                <a:spcPts val="0"/>
              </a:spcBef>
              <a:spcAft>
                <a:spcPts val="0"/>
              </a:spcAft>
              <a:buNone/>
            </a:pPr>
            <a:endParaRPr sz="1300"/>
          </a:p>
          <a:p>
            <a:pPr marL="457200" lvl="0" indent="-311150" algn="l" rtl="0">
              <a:lnSpc>
                <a:spcPct val="90000"/>
              </a:lnSpc>
              <a:spcBef>
                <a:spcPts val="0"/>
              </a:spcBef>
              <a:spcAft>
                <a:spcPts val="0"/>
              </a:spcAft>
              <a:buSzPts val="1300"/>
              <a:buChar char="•"/>
            </a:pPr>
            <a:r>
              <a:rPr lang="en-US" sz="1300"/>
              <a:t>Form/update new committees</a:t>
            </a:r>
            <a:endParaRPr sz="1300"/>
          </a:p>
          <a:p>
            <a:pPr marL="457200" lvl="0" indent="-228600" algn="l" rtl="0">
              <a:lnSpc>
                <a:spcPct val="90000"/>
              </a:lnSpc>
              <a:spcBef>
                <a:spcPts val="1000"/>
              </a:spcBef>
              <a:spcAft>
                <a:spcPts val="0"/>
              </a:spcAft>
              <a:buClr>
                <a:schemeClr val="dk1"/>
              </a:buClr>
              <a:buSzPts val="2000"/>
              <a:buNone/>
            </a:pPr>
            <a:endParaRPr/>
          </a:p>
        </p:txBody>
      </p:sp>
      <p:sp>
        <p:nvSpPr>
          <p:cNvPr id="132" name="Google Shape;132;g2bfbda647d9_0_2"/>
          <p:cNvSpPr txBox="1">
            <a:spLocks noGrp="1"/>
          </p:cNvSpPr>
          <p:nvPr>
            <p:ph type="body" idx="4"/>
          </p:nvPr>
        </p:nvSpPr>
        <p:spPr>
          <a:xfrm>
            <a:off x="6187440" y="4255278"/>
            <a:ext cx="5486400" cy="19053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90000"/>
              </a:lnSpc>
              <a:spcBef>
                <a:spcPts val="0"/>
              </a:spcBef>
              <a:spcAft>
                <a:spcPts val="0"/>
              </a:spcAft>
              <a:buSzPts val="2000"/>
              <a:buChar char="•"/>
            </a:pPr>
            <a:r>
              <a:rPr lang="en-US"/>
              <a:t>Aug/Sep 2024 Staff Turnover for FY25</a:t>
            </a:r>
            <a:endParaRPr/>
          </a:p>
        </p:txBody>
      </p:sp>
      <p:sp>
        <p:nvSpPr>
          <p:cNvPr id="133" name="Google Shape;133;g2bfbda647d9_0_2"/>
          <p:cNvSpPr txBox="1"/>
          <p:nvPr/>
        </p:nvSpPr>
        <p:spPr>
          <a:xfrm>
            <a:off x="483525" y="6033825"/>
            <a:ext cx="1172100" cy="1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cao </a:t>
            </a:r>
            <a:r>
              <a:rPr lang="en-US" sz="900"/>
              <a:t>5 Mar </a:t>
            </a:r>
            <a:r>
              <a:rPr lang="en-US" sz="900" b="0" i="0" u="none" strike="noStrike" cap="none">
                <a:solidFill>
                  <a:srgbClr val="000000"/>
                </a:solidFill>
                <a:latin typeface="Arial"/>
                <a:ea typeface="Arial"/>
                <a:cs typeface="Arial"/>
                <a:sym typeface="Arial"/>
              </a:rPr>
              <a:t>24</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a:spLocks noGrp="1"/>
          </p:cNvSpPr>
          <p:nvPr>
            <p:ph type="body" idx="1"/>
          </p:nvPr>
        </p:nvSpPr>
        <p:spPr>
          <a:xfrm>
            <a:off x="518160" y="1797891"/>
            <a:ext cx="5486400" cy="1905366"/>
          </a:xfrm>
          <a:prstGeom prst="rect">
            <a:avLst/>
          </a:prstGeom>
          <a:noFill/>
          <a:ln>
            <a:noFill/>
          </a:ln>
        </p:spPr>
        <p:txBody>
          <a:bodyPr spcFirstLastPara="1" wrap="square" lIns="91425" tIns="45700" rIns="91425" bIns="45700" anchor="t" anchorCtr="0">
            <a:noAutofit/>
          </a:bodyPr>
          <a:lstStyle/>
          <a:p>
            <a:pPr marL="101600" lvl="0" indent="0" algn="l" rtl="0">
              <a:lnSpc>
                <a:spcPct val="90000"/>
              </a:lnSpc>
              <a:spcBef>
                <a:spcPts val="1000"/>
              </a:spcBef>
              <a:spcAft>
                <a:spcPts val="0"/>
              </a:spcAft>
              <a:buSzPts val="2000"/>
              <a:buNone/>
            </a:pPr>
            <a:r>
              <a:rPr lang="en-US" sz="1500"/>
              <a:t>Successful DC visit with Representative Peltola who is very interested in our AE outreach to rural communities.</a:t>
            </a:r>
            <a:endParaRPr sz="1500"/>
          </a:p>
          <a:p>
            <a:pPr marL="101600" lvl="0" indent="0" algn="l" rtl="0">
              <a:lnSpc>
                <a:spcPct val="90000"/>
              </a:lnSpc>
              <a:spcBef>
                <a:spcPts val="1000"/>
              </a:spcBef>
              <a:spcAft>
                <a:spcPts val="0"/>
              </a:spcAft>
              <a:buSzPts val="2000"/>
              <a:buNone/>
            </a:pPr>
            <a:r>
              <a:rPr lang="en-US" sz="1500"/>
              <a:t>AEX-in-a-day event in Anchorage went well and all Anchorage bowl units were able to obtain AEX credit</a:t>
            </a:r>
            <a:endParaRPr sz="1500"/>
          </a:p>
          <a:p>
            <a:pPr marL="101600" lvl="0" indent="0" algn="l" rtl="0">
              <a:lnSpc>
                <a:spcPct val="90000"/>
              </a:lnSpc>
              <a:spcBef>
                <a:spcPts val="1000"/>
              </a:spcBef>
              <a:spcAft>
                <a:spcPts val="0"/>
              </a:spcAft>
              <a:buSzPts val="2000"/>
              <a:buNone/>
            </a:pPr>
            <a:r>
              <a:rPr lang="en-US" sz="1500"/>
              <a:t>We now have an AKWG Asst DAE for External AE - SM Linda Allaway</a:t>
            </a:r>
            <a:endParaRPr sz="1500"/>
          </a:p>
          <a:p>
            <a:pPr marL="101600" lvl="0" indent="0" algn="l" rtl="0">
              <a:lnSpc>
                <a:spcPct val="90000"/>
              </a:lnSpc>
              <a:spcBef>
                <a:spcPts val="1000"/>
              </a:spcBef>
              <a:spcAft>
                <a:spcPts val="0"/>
              </a:spcAft>
              <a:buSzPts val="2000"/>
              <a:buNone/>
            </a:pPr>
            <a:endParaRPr sz="1500"/>
          </a:p>
        </p:txBody>
      </p:sp>
      <p:sp>
        <p:nvSpPr>
          <p:cNvPr id="139" name="Google Shape;139;p2"/>
          <p:cNvSpPr txBox="1">
            <a:spLocks noGrp="1"/>
          </p:cNvSpPr>
          <p:nvPr>
            <p:ph type="body" idx="2"/>
          </p:nvPr>
        </p:nvSpPr>
        <p:spPr>
          <a:xfrm>
            <a:off x="6187440" y="1876926"/>
            <a:ext cx="5486400" cy="1905366"/>
          </a:xfrm>
          <a:prstGeom prst="rect">
            <a:avLst/>
          </a:prstGeom>
          <a:noFill/>
          <a:ln>
            <a:noFill/>
          </a:ln>
        </p:spPr>
        <p:txBody>
          <a:bodyPr spcFirstLastPara="1" wrap="square" lIns="91425" tIns="45700" rIns="91425" bIns="45700" anchor="t" anchorCtr="0">
            <a:noAutofit/>
          </a:bodyPr>
          <a:lstStyle/>
          <a:p>
            <a:pPr marL="101600" lvl="0" indent="0" algn="l" rtl="0">
              <a:lnSpc>
                <a:spcPct val="90000"/>
              </a:lnSpc>
              <a:spcBef>
                <a:spcPts val="1000"/>
              </a:spcBef>
              <a:spcAft>
                <a:spcPts val="0"/>
              </a:spcAft>
              <a:buSzPts val="2000"/>
              <a:buNone/>
            </a:pPr>
            <a:r>
              <a:rPr lang="en-US" sz="1500"/>
              <a:t>Outstanding STEM kit evaluations</a:t>
            </a:r>
            <a:endParaRPr sz="1500"/>
          </a:p>
          <a:p>
            <a:pPr marL="101600" lvl="0" indent="0" algn="l" rtl="0">
              <a:lnSpc>
                <a:spcPct val="90000"/>
              </a:lnSpc>
              <a:spcBef>
                <a:spcPts val="1000"/>
              </a:spcBef>
              <a:spcAft>
                <a:spcPts val="0"/>
              </a:spcAft>
              <a:buSzPts val="2000"/>
              <a:buNone/>
            </a:pPr>
            <a:r>
              <a:rPr lang="en-US" sz="1500"/>
              <a:t>Yeager awards slowing down</a:t>
            </a:r>
            <a:endParaRPr sz="1500"/>
          </a:p>
          <a:p>
            <a:pPr marL="101600" lvl="0" indent="0" algn="l" rtl="0">
              <a:lnSpc>
                <a:spcPct val="90000"/>
              </a:lnSpc>
              <a:spcBef>
                <a:spcPts val="1000"/>
              </a:spcBef>
              <a:spcAft>
                <a:spcPts val="0"/>
              </a:spcAft>
              <a:buSzPts val="2000"/>
              <a:buNone/>
            </a:pPr>
            <a:r>
              <a:rPr lang="en-US" sz="1500"/>
              <a:t>Still looking for an Asst DAE for Internal AE program</a:t>
            </a:r>
            <a:endParaRPr sz="1500"/>
          </a:p>
          <a:p>
            <a:pPr marL="101600" lvl="0" indent="0" algn="l" rtl="0">
              <a:lnSpc>
                <a:spcPct val="90000"/>
              </a:lnSpc>
              <a:spcBef>
                <a:spcPts val="1000"/>
              </a:spcBef>
              <a:spcAft>
                <a:spcPts val="0"/>
              </a:spcAft>
              <a:buSzPts val="2000"/>
              <a:buNone/>
            </a:pPr>
            <a:r>
              <a:rPr lang="en-US" sz="1500"/>
              <a:t>Pilots needed to accomplish TOP flights for upcoming 23 March Anchorage conference</a:t>
            </a:r>
            <a:endParaRPr sz="1500"/>
          </a:p>
          <a:p>
            <a:pPr marL="101600" lvl="0" indent="0" algn="l" rtl="0">
              <a:lnSpc>
                <a:spcPct val="90000"/>
              </a:lnSpc>
              <a:spcBef>
                <a:spcPts val="1000"/>
              </a:spcBef>
              <a:spcAft>
                <a:spcPts val="0"/>
              </a:spcAft>
              <a:buSzPts val="2000"/>
              <a:buNone/>
            </a:pPr>
            <a:endParaRPr sz="1500"/>
          </a:p>
        </p:txBody>
      </p:sp>
      <p:sp>
        <p:nvSpPr>
          <p:cNvPr id="140" name="Google Shape;140;p2"/>
          <p:cNvSpPr txBox="1">
            <a:spLocks noGrp="1"/>
          </p:cNvSpPr>
          <p:nvPr>
            <p:ph type="title"/>
          </p:nvPr>
        </p:nvSpPr>
        <p:spPr>
          <a:xfrm>
            <a:off x="1731817" y="405131"/>
            <a:ext cx="9745807" cy="8407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a:t>Aerospace Education</a:t>
            </a:r>
            <a:endParaRPr/>
          </a:p>
        </p:txBody>
      </p:sp>
      <p:sp>
        <p:nvSpPr>
          <p:cNvPr id="141" name="Google Shape;141;p2"/>
          <p:cNvSpPr txBox="1">
            <a:spLocks noGrp="1"/>
          </p:cNvSpPr>
          <p:nvPr>
            <p:ph type="body" idx="3"/>
          </p:nvPr>
        </p:nvSpPr>
        <p:spPr>
          <a:xfrm>
            <a:off x="214024" y="4179250"/>
            <a:ext cx="5871600" cy="1905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000"/>
              <a:buNone/>
            </a:pPr>
            <a:r>
              <a:rPr lang="en-US" sz="1500"/>
              <a:t>8 March  AKWG AE meeting with Kodiak Island School Superintendent  &amp; Directory of Kodiak Public library to increase CAP STEM kits in the schools</a:t>
            </a:r>
            <a:endParaRPr sz="1500"/>
          </a:p>
          <a:p>
            <a:pPr marL="0" lvl="0" indent="0" algn="l" rtl="0">
              <a:lnSpc>
                <a:spcPct val="90000"/>
              </a:lnSpc>
              <a:spcBef>
                <a:spcPts val="1000"/>
              </a:spcBef>
              <a:spcAft>
                <a:spcPts val="0"/>
              </a:spcAft>
              <a:buSzPts val="2000"/>
              <a:buNone/>
            </a:pPr>
            <a:r>
              <a:rPr lang="en-US" sz="1500"/>
              <a:t>9 March  Kodiak squadron AEX-in-a-day training for cadets &amp; SM’s</a:t>
            </a:r>
            <a:endParaRPr sz="1500"/>
          </a:p>
          <a:p>
            <a:pPr marL="0" lvl="0" indent="0" algn="l" rtl="0">
              <a:lnSpc>
                <a:spcPct val="90000"/>
              </a:lnSpc>
              <a:spcBef>
                <a:spcPts val="1000"/>
              </a:spcBef>
              <a:spcAft>
                <a:spcPts val="0"/>
              </a:spcAft>
              <a:buSzPts val="2000"/>
              <a:buNone/>
            </a:pPr>
            <a:r>
              <a:rPr lang="en-US" sz="1500"/>
              <a:t>9 March Kodiak Educator workshop at Kodiak squadron</a:t>
            </a:r>
            <a:endParaRPr sz="1500"/>
          </a:p>
          <a:p>
            <a:pPr marL="0" lvl="0" indent="0" algn="l" rtl="0">
              <a:lnSpc>
                <a:spcPct val="90000"/>
              </a:lnSpc>
              <a:spcBef>
                <a:spcPts val="1000"/>
              </a:spcBef>
              <a:spcAft>
                <a:spcPts val="0"/>
              </a:spcAft>
              <a:buSzPts val="2000"/>
              <a:buNone/>
            </a:pPr>
            <a:r>
              <a:rPr lang="en-US" sz="1500"/>
              <a:t>16 March Juneau squadron AEX-in-a-day training</a:t>
            </a:r>
            <a:endParaRPr sz="1500"/>
          </a:p>
          <a:p>
            <a:pPr marL="0" lvl="0" indent="0" algn="l" rtl="0">
              <a:lnSpc>
                <a:spcPct val="90000"/>
              </a:lnSpc>
              <a:spcBef>
                <a:spcPts val="1000"/>
              </a:spcBef>
              <a:spcAft>
                <a:spcPts val="0"/>
              </a:spcAft>
              <a:buSzPts val="2000"/>
              <a:buNone/>
            </a:pPr>
            <a:endParaRPr sz="1500"/>
          </a:p>
        </p:txBody>
      </p:sp>
      <p:sp>
        <p:nvSpPr>
          <p:cNvPr id="142" name="Google Shape;142;p2"/>
          <p:cNvSpPr txBox="1">
            <a:spLocks noGrp="1"/>
          </p:cNvSpPr>
          <p:nvPr>
            <p:ph type="body" idx="4"/>
          </p:nvPr>
        </p:nvSpPr>
        <p:spPr>
          <a:xfrm>
            <a:off x="6187439" y="4255278"/>
            <a:ext cx="5719857" cy="1905366"/>
          </a:xfrm>
          <a:prstGeom prst="rect">
            <a:avLst/>
          </a:prstGeom>
          <a:noFill/>
          <a:ln>
            <a:noFill/>
          </a:ln>
        </p:spPr>
        <p:txBody>
          <a:bodyPr spcFirstLastPara="1" wrap="square" lIns="91425" tIns="45700" rIns="91425" bIns="45700" anchor="t" anchorCtr="0">
            <a:noAutofit/>
          </a:bodyPr>
          <a:lstStyle/>
          <a:p>
            <a:pPr marL="101600" lvl="0" indent="0" algn="l" rtl="0">
              <a:lnSpc>
                <a:spcPct val="90000"/>
              </a:lnSpc>
              <a:spcBef>
                <a:spcPts val="1000"/>
              </a:spcBef>
              <a:spcAft>
                <a:spcPts val="0"/>
              </a:spcAft>
              <a:buSzPts val="2000"/>
              <a:buNone/>
            </a:pPr>
            <a:r>
              <a:rPr lang="en-US" sz="1500"/>
              <a:t>Educator conference at UAA on March 23</a:t>
            </a:r>
            <a:endParaRPr/>
          </a:p>
          <a:p>
            <a:pPr marL="101600" lvl="0" indent="0" algn="l" rtl="0">
              <a:lnSpc>
                <a:spcPct val="90000"/>
              </a:lnSpc>
              <a:spcBef>
                <a:spcPts val="1000"/>
              </a:spcBef>
              <a:spcAft>
                <a:spcPts val="0"/>
              </a:spcAft>
              <a:buSzPts val="2000"/>
              <a:buNone/>
            </a:pPr>
            <a:r>
              <a:rPr lang="en-US" sz="1500"/>
              <a:t>   Need volunteers, presenters outside of CAP, and any vendors interested in setting up a table.</a:t>
            </a:r>
            <a:endParaRPr sz="1500"/>
          </a:p>
          <a:p>
            <a:pPr marL="101600" lvl="0" indent="0" algn="l" rtl="0">
              <a:lnSpc>
                <a:spcPct val="90000"/>
              </a:lnSpc>
              <a:spcBef>
                <a:spcPts val="1000"/>
              </a:spcBef>
              <a:spcAft>
                <a:spcPts val="0"/>
              </a:spcAft>
              <a:buSzPts val="2000"/>
              <a:buNone/>
            </a:pPr>
            <a:r>
              <a:rPr lang="en-US" sz="1500"/>
              <a:t>  Still looking for food truck vendor for lunch service</a:t>
            </a:r>
            <a:endParaRPr sz="1500"/>
          </a:p>
        </p:txBody>
      </p:sp>
    </p:spTree>
  </p:cSld>
  <p:clrMapOvr>
    <a:masterClrMapping/>
  </p:clrMapOvr>
</p:sld>
</file>

<file path=ppt/theme/theme1.xml><?xml version="1.0" encoding="utf-8"?>
<a:theme xmlns:a="http://schemas.openxmlformats.org/drawingml/2006/main" name="2_Office Theme">
  <a:themeElements>
    <a:clrScheme name="Custom 3">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2192</Words>
  <PresentationFormat>Custom</PresentationFormat>
  <Paragraphs>367</Paragraphs>
  <Slides>29</Slides>
  <Notes>29</Notes>
  <HiddenSlides>3</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2_Office Theme</vt:lpstr>
      <vt:lpstr>Alaska Wing Staff Meeting</vt:lpstr>
      <vt:lpstr>Roll Call</vt:lpstr>
      <vt:lpstr>Pledge of Allegiance</vt:lpstr>
      <vt:lpstr>Chief of Staff </vt:lpstr>
      <vt:lpstr>Operations (cao 7 Mar 24)</vt:lpstr>
      <vt:lpstr>Aircraft Maintenance Status</vt:lpstr>
      <vt:lpstr>Cadet Programs (akwg.cap.gov/programs/cp)</vt:lpstr>
      <vt:lpstr>Cadet Advisory Council</vt:lpstr>
      <vt:lpstr>Aerospace Education</vt:lpstr>
      <vt:lpstr>Logistics</vt:lpstr>
      <vt:lpstr>Public Affairs (cao 06 MAR)</vt:lpstr>
      <vt:lpstr>Communications (cao 06 MAR)</vt:lpstr>
      <vt:lpstr>SUI DUE DATES</vt:lpstr>
      <vt:lpstr>Personnel</vt:lpstr>
      <vt:lpstr>Education &amp; Training</vt:lpstr>
      <vt:lpstr>Information Technology</vt:lpstr>
      <vt:lpstr>Diversity &amp; Inclusion</vt:lpstr>
      <vt:lpstr>Administration</vt:lpstr>
      <vt:lpstr>Recurring Suspense Dates</vt:lpstr>
      <vt:lpstr>Historian</vt:lpstr>
      <vt:lpstr>Finance</vt:lpstr>
      <vt:lpstr>Development</vt:lpstr>
      <vt:lpstr>Chaplain</vt:lpstr>
      <vt:lpstr>Legal</vt:lpstr>
      <vt:lpstr>Safety</vt:lpstr>
      <vt:lpstr>Wing Administrator</vt:lpstr>
      <vt:lpstr>CAP-USAF</vt:lpstr>
      <vt:lpstr>Winter Command Council Updates</vt:lpstr>
      <vt:lpstr>Comments &amp;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Alaska Wing Staff Meeting</dc:title>
  <dc:creator>Kevin McClure</dc:creator>
  <cp:lastModifiedBy>MStella</cp:lastModifiedBy>
  <cp:revision>1</cp:revision>
  <dcterms:created xsi:type="dcterms:W3CDTF">2021-05-29T20:43:06Z</dcterms:created>
  <dcterms:modified xsi:type="dcterms:W3CDTF">2024-03-12T19:03:34Z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2021-05-06T00:00:00Z</vt:filetime>
  </property>
  <property fmtid="{D5CDD505-2E9C-101B-9397-08002B2CF9AE}" pid="3" name="Creator">
    <vt:lpwstr>Microsoft® PowerPoint® 2016</vt:lpwstr>
  </property>
  <property fmtid="{D5CDD505-2E9C-101B-9397-08002B2CF9AE}" pid="4" name="LastSaved">
    <vt:filetime>2021-05-29T00:00:00Z</vt:filetime>
  </property>
</Properties>
</file>