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  <p:sldMasterId id="2147483662" r:id="rId3"/>
    <p:sldMasterId id="2147483664" r:id="rId4"/>
    <p:sldMasterId id="2147483732" r:id="rId5"/>
    <p:sldMasterId id="2147483743" r:id="rId6"/>
  </p:sldMasterIdLst>
  <p:notesMasterIdLst>
    <p:notesMasterId r:id="rId33"/>
  </p:notesMasterIdLst>
  <p:sldIdLst>
    <p:sldId id="256" r:id="rId7"/>
    <p:sldId id="321" r:id="rId8"/>
    <p:sldId id="258" r:id="rId9"/>
    <p:sldId id="259" r:id="rId10"/>
    <p:sldId id="300" r:id="rId11"/>
    <p:sldId id="320" r:id="rId12"/>
    <p:sldId id="298" r:id="rId13"/>
    <p:sldId id="318" r:id="rId14"/>
    <p:sldId id="308" r:id="rId15"/>
    <p:sldId id="376" r:id="rId16"/>
    <p:sldId id="261" r:id="rId17"/>
    <p:sldId id="262" r:id="rId18"/>
    <p:sldId id="263" r:id="rId19"/>
    <p:sldId id="264" r:id="rId20"/>
    <p:sldId id="273" r:id="rId21"/>
    <p:sldId id="384" r:id="rId22"/>
    <p:sldId id="390" r:id="rId23"/>
    <p:sldId id="388" r:id="rId24"/>
    <p:sldId id="389" r:id="rId25"/>
    <p:sldId id="276" r:id="rId26"/>
    <p:sldId id="369" r:id="rId27"/>
    <p:sldId id="277" r:id="rId28"/>
    <p:sldId id="383" r:id="rId29"/>
    <p:sldId id="278" r:id="rId30"/>
    <p:sldId id="371" r:id="rId31"/>
    <p:sldId id="280" r:id="rId32"/>
  </p:sldIdLst>
  <p:sldSz cx="9144000" cy="6858000" type="screen4x3"/>
  <p:notesSz cx="9388475" cy="7102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jrrqfiDAA96tjQ6LYyqTCycdNb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LY, NATHAN J GS-12 USAF PACAF CAP/USAF" initials="HNJGUP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CB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05" autoAdjust="0"/>
    <p:restoredTop sz="86482" autoAdjust="0"/>
  </p:normalViewPr>
  <p:slideViewPr>
    <p:cSldViewPr snapToGrid="0">
      <p:cViewPr varScale="1">
        <p:scale>
          <a:sx n="96" d="100"/>
          <a:sy n="96" d="100"/>
        </p:scale>
        <p:origin x="-115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58" y="354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55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7" name="Google Shape;2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1000" y="533400"/>
            <a:ext cx="3548063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82737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41;p6:note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92150" tIns="45250" rIns="92150" bIns="4525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7" name="Google Shape;142;p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41;p6:note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92150" tIns="45250" rIns="92150" bIns="45250"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7" name="Google Shape;142;p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="" xmlns:p14="http://schemas.microsoft.com/office/powerpoint/2010/main" val="268132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41;p6:note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92150" tIns="45250" rIns="92150" bIns="4525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171" name="Google Shape;142;p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3" name="Google Shape;2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2" name="Google Shape;2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0" name="Google Shape;2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1000" y="533400"/>
            <a:ext cx="3548063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5" name="Google Shape;2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2379384" y="42536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911275" y="2057214"/>
            <a:ext cx="732144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3108960" y="6378313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45720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658368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2379384" y="42536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718819" y="1872489"/>
            <a:ext cx="34309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2"/>
          </p:nvPr>
        </p:nvSpPr>
        <p:spPr>
          <a:xfrm>
            <a:off x="4709160" y="1577341"/>
            <a:ext cx="397764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108960" y="6378313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9"/>
          <p:cNvSpPr txBox="1">
            <a:spLocks noGrp="1"/>
          </p:cNvSpPr>
          <p:nvPr>
            <p:ph type="dt" idx="10"/>
          </p:nvPr>
        </p:nvSpPr>
        <p:spPr>
          <a:xfrm>
            <a:off x="45720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658368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/>
          <p:nvPr/>
        </p:nvSpPr>
        <p:spPr>
          <a:xfrm>
            <a:off x="0" y="4070154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 extrusionOk="0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5131729" y="4182282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 extrusionOk="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 extrusionOk="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/>
          <p:nvPr/>
        </p:nvSpPr>
        <p:spPr>
          <a:xfrm>
            <a:off x="6891915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 extrusionOk="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490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0"/>
          <p:cNvSpPr/>
          <p:nvPr/>
        </p:nvSpPr>
        <p:spPr>
          <a:xfrm>
            <a:off x="7207073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 extrusionOk="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882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/>
          <p:nvPr/>
        </p:nvSpPr>
        <p:spPr>
          <a:xfrm>
            <a:off x="6638546" y="3921067"/>
            <a:ext cx="2505711" cy="2937510"/>
          </a:xfrm>
          <a:custGeom>
            <a:avLst/>
            <a:gdLst/>
            <a:ahLst/>
            <a:cxnLst/>
            <a:rect l="l" t="t" r="r" b="b"/>
            <a:pathLst>
              <a:path w="2505709" h="2937509" extrusionOk="0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0"/>
          <p:cNvSpPr/>
          <p:nvPr/>
        </p:nvSpPr>
        <p:spPr>
          <a:xfrm>
            <a:off x="7012874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 extrusionOk="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4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0"/>
          <p:cNvSpPr/>
          <p:nvPr/>
        </p:nvSpPr>
        <p:spPr>
          <a:xfrm>
            <a:off x="8295318" y="0"/>
            <a:ext cx="848995" cy="6858000"/>
          </a:xfrm>
          <a:custGeom>
            <a:avLst/>
            <a:gdLst/>
            <a:ahLst/>
            <a:cxnLst/>
            <a:rect l="l" t="t" r="r" b="b"/>
            <a:pathLst>
              <a:path w="848995" h="6858000" extrusionOk="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0"/>
          <p:cNvSpPr/>
          <p:nvPr/>
        </p:nvSpPr>
        <p:spPr>
          <a:xfrm>
            <a:off x="8095215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 extrusionOk="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226192">
              <a:alpha val="8078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0"/>
          <p:cNvSpPr/>
          <p:nvPr/>
        </p:nvSpPr>
        <p:spPr>
          <a:xfrm>
            <a:off x="8068058" y="4917758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 extrusionOk="0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2379384" y="42536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3108960" y="6378313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0"/>
          <p:cNvSpPr txBox="1">
            <a:spLocks noGrp="1"/>
          </p:cNvSpPr>
          <p:nvPr>
            <p:ph type="dt" idx="10"/>
          </p:nvPr>
        </p:nvSpPr>
        <p:spPr>
          <a:xfrm>
            <a:off x="45720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658368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3D39-B925-4CC5-AA14-1E59CFB8EA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D45-FDA7-41C1-938F-8985E6261D6F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F3D90B-7DAF-4374-A0F4-373EBDC77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50" y="133814"/>
            <a:ext cx="13716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610653-E020-4D49-9524-7F0993535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7443" y="133816"/>
            <a:ext cx="1309015" cy="14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33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/>
          <p:nvPr/>
        </p:nvSpPr>
        <p:spPr>
          <a:xfrm>
            <a:off x="0" y="4069782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 extrusionOk="0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5131543" y="4182282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 extrusionOk="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 extrusionOk="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/>
          <p:nvPr/>
        </p:nvSpPr>
        <p:spPr>
          <a:xfrm>
            <a:off x="6891729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 extrusionOk="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490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0"/>
          <p:cNvSpPr/>
          <p:nvPr/>
        </p:nvSpPr>
        <p:spPr>
          <a:xfrm>
            <a:off x="7207073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 extrusionOk="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882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/>
          <p:nvPr/>
        </p:nvSpPr>
        <p:spPr>
          <a:xfrm>
            <a:off x="6638546" y="3921067"/>
            <a:ext cx="2505711" cy="2937510"/>
          </a:xfrm>
          <a:custGeom>
            <a:avLst/>
            <a:gdLst/>
            <a:ahLst/>
            <a:cxnLst/>
            <a:rect l="l" t="t" r="r" b="b"/>
            <a:pathLst>
              <a:path w="2505709" h="2937509" extrusionOk="0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0"/>
          <p:cNvSpPr/>
          <p:nvPr/>
        </p:nvSpPr>
        <p:spPr>
          <a:xfrm>
            <a:off x="7012874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 extrusionOk="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4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0"/>
          <p:cNvSpPr/>
          <p:nvPr/>
        </p:nvSpPr>
        <p:spPr>
          <a:xfrm>
            <a:off x="8295132" y="0"/>
            <a:ext cx="848995" cy="6858000"/>
          </a:xfrm>
          <a:custGeom>
            <a:avLst/>
            <a:gdLst/>
            <a:ahLst/>
            <a:cxnLst/>
            <a:rect l="l" t="t" r="r" b="b"/>
            <a:pathLst>
              <a:path w="848995" h="6858000" extrusionOk="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0"/>
          <p:cNvSpPr/>
          <p:nvPr/>
        </p:nvSpPr>
        <p:spPr>
          <a:xfrm>
            <a:off x="8095214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 extrusionOk="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226192">
              <a:alpha val="8078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0"/>
          <p:cNvSpPr/>
          <p:nvPr/>
        </p:nvSpPr>
        <p:spPr>
          <a:xfrm>
            <a:off x="8068056" y="4917386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 extrusionOk="0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683" y="134113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2379346" y="42164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0"/>
          <p:cNvSpPr txBox="1">
            <a:spLocks noGrp="1"/>
          </p:cNvSpPr>
          <p:nvPr>
            <p:ph type="dt" idx="10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2379384" y="42536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911275" y="2057214"/>
            <a:ext cx="732144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3108960" y="6378313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45720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658368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9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C58-8217-4742-9AE3-F05E3EF6B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AB95-7654-48C4-A023-CB57DA1A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/>
          <p:nvPr/>
        </p:nvSpPr>
        <p:spPr>
          <a:xfrm>
            <a:off x="0" y="4069826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 extrusionOk="0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kern="1200" dirty="0">
              <a:solidFill>
                <a:prstClr val="black"/>
              </a:solidFill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5131565" y="4182282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 extrusionOk="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kern="1200" dirty="0">
              <a:solidFill>
                <a:prstClr val="black"/>
              </a:solidFill>
            </a:endParaRPr>
          </a:p>
        </p:txBody>
      </p:sp>
      <p:sp>
        <p:nvSpPr>
          <p:cNvPr id="37" name="Google Shape;37;p30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 extrusionOk="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kern="1200" dirty="0">
              <a:solidFill>
                <a:prstClr val="black"/>
              </a:solidFill>
            </a:endParaRPr>
          </a:p>
        </p:txBody>
      </p:sp>
      <p:sp>
        <p:nvSpPr>
          <p:cNvPr id="38" name="Google Shape;38;p30"/>
          <p:cNvSpPr/>
          <p:nvPr/>
        </p:nvSpPr>
        <p:spPr>
          <a:xfrm>
            <a:off x="6891751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 extrusionOk="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490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kern="1200" dirty="0">
              <a:solidFill>
                <a:prstClr val="black"/>
              </a:solidFill>
            </a:endParaRPr>
          </a:p>
        </p:txBody>
      </p:sp>
      <p:sp>
        <p:nvSpPr>
          <p:cNvPr id="39" name="Google Shape;39;p30"/>
          <p:cNvSpPr/>
          <p:nvPr/>
        </p:nvSpPr>
        <p:spPr>
          <a:xfrm>
            <a:off x="7207073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 extrusionOk="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882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kern="1200" dirty="0">
              <a:solidFill>
                <a:prstClr val="black"/>
              </a:solidFill>
            </a:endParaRPr>
          </a:p>
        </p:txBody>
      </p:sp>
      <p:sp>
        <p:nvSpPr>
          <p:cNvPr id="40" name="Google Shape;40;p30"/>
          <p:cNvSpPr/>
          <p:nvPr/>
        </p:nvSpPr>
        <p:spPr>
          <a:xfrm>
            <a:off x="6638546" y="3921067"/>
            <a:ext cx="2505711" cy="2937510"/>
          </a:xfrm>
          <a:custGeom>
            <a:avLst/>
            <a:gdLst/>
            <a:ahLst/>
            <a:cxnLst/>
            <a:rect l="l" t="t" r="r" b="b"/>
            <a:pathLst>
              <a:path w="2505709" h="2937509" extrusionOk="0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kern="1200" dirty="0">
              <a:solidFill>
                <a:prstClr val="black"/>
              </a:solidFill>
            </a:endParaRPr>
          </a:p>
        </p:txBody>
      </p:sp>
      <p:sp>
        <p:nvSpPr>
          <p:cNvPr id="41" name="Google Shape;41;p30"/>
          <p:cNvSpPr/>
          <p:nvPr/>
        </p:nvSpPr>
        <p:spPr>
          <a:xfrm>
            <a:off x="7012874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 extrusionOk="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4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kern="1200" dirty="0">
              <a:solidFill>
                <a:prstClr val="black"/>
              </a:solidFill>
            </a:endParaRPr>
          </a:p>
        </p:txBody>
      </p:sp>
      <p:sp>
        <p:nvSpPr>
          <p:cNvPr id="42" name="Google Shape;42;p30"/>
          <p:cNvSpPr/>
          <p:nvPr/>
        </p:nvSpPr>
        <p:spPr>
          <a:xfrm>
            <a:off x="8295154" y="0"/>
            <a:ext cx="848995" cy="6858000"/>
          </a:xfrm>
          <a:custGeom>
            <a:avLst/>
            <a:gdLst/>
            <a:ahLst/>
            <a:cxnLst/>
            <a:rect l="l" t="t" r="r" b="b"/>
            <a:pathLst>
              <a:path w="848995" h="6858000" extrusionOk="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kern="1200" dirty="0">
              <a:solidFill>
                <a:prstClr val="black"/>
              </a:solidFill>
            </a:endParaRPr>
          </a:p>
        </p:txBody>
      </p:sp>
      <p:sp>
        <p:nvSpPr>
          <p:cNvPr id="43" name="Google Shape;43;p30"/>
          <p:cNvSpPr/>
          <p:nvPr/>
        </p:nvSpPr>
        <p:spPr>
          <a:xfrm>
            <a:off x="8095215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 extrusionOk="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226192">
              <a:alpha val="8078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kern="1200" dirty="0">
              <a:solidFill>
                <a:prstClr val="black"/>
              </a:solidFill>
            </a:endParaRPr>
          </a:p>
        </p:txBody>
      </p:sp>
      <p:sp>
        <p:nvSpPr>
          <p:cNvPr id="44" name="Google Shape;44;p30"/>
          <p:cNvSpPr/>
          <p:nvPr/>
        </p:nvSpPr>
        <p:spPr>
          <a:xfrm>
            <a:off x="8068058" y="4917430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 extrusionOk="0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kern="1200" dirty="0">
              <a:solidFill>
                <a:prstClr val="black"/>
              </a:solidFill>
            </a:endParaRPr>
          </a:p>
        </p:txBody>
      </p:sp>
      <p:pic>
        <p:nvPicPr>
          <p:cNvPr id="45" name="Google Shape;45;p30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2379368" y="42208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3108960" y="6377985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0"/>
          <p:cNvSpPr txBox="1">
            <a:spLocks noGrp="1"/>
          </p:cNvSpPr>
          <p:nvPr>
            <p:ph type="dt" idx="10"/>
          </p:nvPr>
        </p:nvSpPr>
        <p:spPr>
          <a:xfrm>
            <a:off x="457200" y="6377985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6583680" y="6377985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0" y="4070154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 extrusionOk="0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7"/>
          <p:cNvSpPr/>
          <p:nvPr/>
        </p:nvSpPr>
        <p:spPr>
          <a:xfrm>
            <a:off x="5131729" y="4182282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 extrusionOk="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7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 extrusionOk="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7"/>
          <p:cNvSpPr/>
          <p:nvPr/>
        </p:nvSpPr>
        <p:spPr>
          <a:xfrm>
            <a:off x="6891915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 extrusionOk="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490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7"/>
          <p:cNvSpPr/>
          <p:nvPr/>
        </p:nvSpPr>
        <p:spPr>
          <a:xfrm>
            <a:off x="7207073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 extrusionOk="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882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6638546" y="3921067"/>
            <a:ext cx="2505711" cy="2937510"/>
          </a:xfrm>
          <a:custGeom>
            <a:avLst/>
            <a:gdLst/>
            <a:ahLst/>
            <a:cxnLst/>
            <a:rect l="l" t="t" r="r" b="b"/>
            <a:pathLst>
              <a:path w="2505709" h="2937509" extrusionOk="0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/>
          <p:nvPr/>
        </p:nvSpPr>
        <p:spPr>
          <a:xfrm>
            <a:off x="7012874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 extrusionOk="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4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7"/>
          <p:cNvSpPr/>
          <p:nvPr/>
        </p:nvSpPr>
        <p:spPr>
          <a:xfrm>
            <a:off x="8295318" y="0"/>
            <a:ext cx="848995" cy="6858000"/>
          </a:xfrm>
          <a:custGeom>
            <a:avLst/>
            <a:gdLst/>
            <a:ahLst/>
            <a:cxnLst/>
            <a:rect l="l" t="t" r="r" b="b"/>
            <a:pathLst>
              <a:path w="848995" h="6858000" extrusionOk="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7"/>
          <p:cNvSpPr/>
          <p:nvPr/>
        </p:nvSpPr>
        <p:spPr>
          <a:xfrm>
            <a:off x="8095215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 extrusionOk="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226192">
              <a:alpha val="8078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7"/>
          <p:cNvSpPr/>
          <p:nvPr/>
        </p:nvSpPr>
        <p:spPr>
          <a:xfrm>
            <a:off x="8068058" y="4917758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 extrusionOk="0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2379384" y="42536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911275" y="2057214"/>
            <a:ext cx="732144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ftr" idx="11"/>
          </p:nvPr>
        </p:nvSpPr>
        <p:spPr>
          <a:xfrm>
            <a:off x="3108960" y="6378313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45720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658368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85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73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06523D39-B925-4CC5-AA14-1E59CFB8EAA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7/4/2023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73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73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7E728D45-FDA7-41C1-938F-8985E6261D6F}" type="slidenum">
              <a:rPr lang="en-US" kern="1200" smtClean="0">
                <a:solidFill>
                  <a:srgbClr val="5FCBEF"/>
                </a:solidFill>
                <a:latin typeface="Trebuchet MS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US" kern="1200">
              <a:solidFill>
                <a:srgbClr val="5FCBEF"/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15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4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0" y="4070154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 extrusionOk="0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dirty="0"/>
          </a:p>
        </p:txBody>
      </p:sp>
      <p:sp>
        <p:nvSpPr>
          <p:cNvPr id="7" name="Google Shape;7;p27"/>
          <p:cNvSpPr/>
          <p:nvPr/>
        </p:nvSpPr>
        <p:spPr>
          <a:xfrm>
            <a:off x="5131729" y="4182282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 extrusionOk="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dirty="0"/>
          </a:p>
        </p:txBody>
      </p:sp>
      <p:sp>
        <p:nvSpPr>
          <p:cNvPr id="8" name="Google Shape;8;p27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 extrusionOk="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dirty="0"/>
          </a:p>
        </p:txBody>
      </p:sp>
      <p:sp>
        <p:nvSpPr>
          <p:cNvPr id="9" name="Google Shape;9;p27"/>
          <p:cNvSpPr/>
          <p:nvPr/>
        </p:nvSpPr>
        <p:spPr>
          <a:xfrm>
            <a:off x="6891915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 extrusionOk="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490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dirty="0"/>
          </a:p>
        </p:txBody>
      </p:sp>
      <p:sp>
        <p:nvSpPr>
          <p:cNvPr id="10" name="Google Shape;10;p27"/>
          <p:cNvSpPr/>
          <p:nvPr/>
        </p:nvSpPr>
        <p:spPr>
          <a:xfrm>
            <a:off x="7207073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 extrusionOk="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882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dirty="0"/>
          </a:p>
        </p:txBody>
      </p:sp>
      <p:sp>
        <p:nvSpPr>
          <p:cNvPr id="11" name="Google Shape;11;p27"/>
          <p:cNvSpPr/>
          <p:nvPr/>
        </p:nvSpPr>
        <p:spPr>
          <a:xfrm>
            <a:off x="6638546" y="3921067"/>
            <a:ext cx="2505711" cy="2937510"/>
          </a:xfrm>
          <a:custGeom>
            <a:avLst/>
            <a:gdLst/>
            <a:ahLst/>
            <a:cxnLst/>
            <a:rect l="l" t="t" r="r" b="b"/>
            <a:pathLst>
              <a:path w="2505709" h="2937509" extrusionOk="0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dirty="0"/>
          </a:p>
        </p:txBody>
      </p:sp>
      <p:sp>
        <p:nvSpPr>
          <p:cNvPr id="12" name="Google Shape;12;p27"/>
          <p:cNvSpPr/>
          <p:nvPr/>
        </p:nvSpPr>
        <p:spPr>
          <a:xfrm>
            <a:off x="7012874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 extrusionOk="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4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dirty="0"/>
          </a:p>
        </p:txBody>
      </p:sp>
      <p:sp>
        <p:nvSpPr>
          <p:cNvPr id="13" name="Google Shape;13;p27"/>
          <p:cNvSpPr/>
          <p:nvPr/>
        </p:nvSpPr>
        <p:spPr>
          <a:xfrm>
            <a:off x="8295318" y="0"/>
            <a:ext cx="848995" cy="6858000"/>
          </a:xfrm>
          <a:custGeom>
            <a:avLst/>
            <a:gdLst/>
            <a:ahLst/>
            <a:cxnLst/>
            <a:rect l="l" t="t" r="r" b="b"/>
            <a:pathLst>
              <a:path w="848995" h="6858000" extrusionOk="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dirty="0"/>
          </a:p>
        </p:txBody>
      </p:sp>
      <p:sp>
        <p:nvSpPr>
          <p:cNvPr id="14" name="Google Shape;14;p27"/>
          <p:cNvSpPr/>
          <p:nvPr/>
        </p:nvSpPr>
        <p:spPr>
          <a:xfrm>
            <a:off x="8095215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 extrusionOk="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226192">
              <a:alpha val="8078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dirty="0"/>
          </a:p>
        </p:txBody>
      </p:sp>
      <p:sp>
        <p:nvSpPr>
          <p:cNvPr id="15" name="Google Shape;15;p27"/>
          <p:cNvSpPr/>
          <p:nvPr/>
        </p:nvSpPr>
        <p:spPr>
          <a:xfrm>
            <a:off x="8068058" y="4917758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 extrusionOk="0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endParaRPr sz="1800" dirty="0"/>
          </a:p>
        </p:txBody>
      </p:sp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2379384" y="42536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911275" y="2057214"/>
            <a:ext cx="732144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ftr" idx="11"/>
          </p:nvPr>
        </p:nvSpPr>
        <p:spPr>
          <a:xfrm>
            <a:off x="3108960" y="6378313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45720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658368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03BCC58-8217-4742-9AE3-F05E3EF6B18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7/4/2023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C33AB95-7654-48C4-A023-CB57DA1A823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4C00551-0597-44BB-846D-703D54F8D4B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7/4/2023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FEF1000-11B9-4F83-8636-26340F3188F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"/>
          <p:cNvSpPr>
            <a:spLocks noChangeShapeType="1"/>
          </p:cNvSpPr>
          <p:nvPr/>
        </p:nvSpPr>
        <p:spPr bwMode="auto">
          <a:xfrm>
            <a:off x="379413" y="1231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600" b="1" i="1" kern="1200">
              <a:solidFill>
                <a:srgbClr val="000066"/>
              </a:solidFill>
              <a:latin typeface="Arial" charset="0"/>
              <a:ea typeface="+mn-ea"/>
            </a:endParaRPr>
          </a:p>
        </p:txBody>
      </p:sp>
      <p:sp>
        <p:nvSpPr>
          <p:cNvPr id="1317893" name="Text Box 5"/>
          <p:cNvSpPr txBox="1">
            <a:spLocks noChangeArrowheads="1"/>
          </p:cNvSpPr>
          <p:nvPr/>
        </p:nvSpPr>
        <p:spPr bwMode="auto">
          <a:xfrm>
            <a:off x="8510588" y="6534150"/>
            <a:ext cx="6334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fld id="{4A591699-835B-42D1-958E-67D7E305DB4D}" type="slidenum">
              <a:rPr lang="en-US" altLang="en-US" b="1" i="1" kern="1200">
                <a:solidFill>
                  <a:srgbClr val="000066"/>
                </a:solidFill>
                <a:latin typeface="Arial" charset="0"/>
                <a:ea typeface="+mn-ea"/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b="1" i="1" kern="1200">
              <a:solidFill>
                <a:srgbClr val="000066"/>
              </a:solidFill>
              <a:latin typeface="Arial" charset="0"/>
              <a:ea typeface="+mn-ea"/>
            </a:endParaRP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382588" y="629285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600" b="1" i="1" kern="1200">
              <a:solidFill>
                <a:srgbClr val="000066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27150"/>
            <a:ext cx="848201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41425" y="25400"/>
            <a:ext cx="6640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620713" y="6403975"/>
            <a:ext cx="7913687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800" kern="1200" dirty="0">
                <a:latin typeface="Century Schoolbook" panose="02040604050505020304" pitchFamily="18" charset="0"/>
                <a:ea typeface="+mn-ea"/>
              </a:rPr>
              <a:t>“Semper </a:t>
            </a:r>
            <a:r>
              <a:rPr lang="en-US" altLang="en-US" sz="1800" kern="1200" dirty="0" err="1">
                <a:latin typeface="Century Schoolbook" panose="02040604050505020304" pitchFamily="18" charset="0"/>
                <a:ea typeface="+mn-ea"/>
              </a:rPr>
              <a:t>Vigilans</a:t>
            </a:r>
            <a:r>
              <a:rPr lang="en-US" altLang="en-US" sz="1800" kern="1200" dirty="0">
                <a:latin typeface="Century Schoolbook" panose="02040604050505020304" pitchFamily="18" charset="0"/>
                <a:ea typeface="+mn-ea"/>
              </a:rPr>
              <a:t>”</a:t>
            </a:r>
          </a:p>
        </p:txBody>
      </p:sp>
      <p:pic>
        <p:nvPicPr>
          <p:cNvPr id="2" name="Picture 23" descr="cap%20seal%20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103188"/>
            <a:ext cx="9779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77188" y="103188"/>
            <a:ext cx="10668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b="1">
          <a:solidFill>
            <a:srgbClr val="000066"/>
          </a:solidFill>
          <a:latin typeface="+mn-lt"/>
        </a:defRPr>
      </a:lvl4pPr>
      <a:lvl5pPr marL="17145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5pPr>
      <a:lvl6pPr marL="21717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6pPr>
      <a:lvl7pPr marL="26289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7pPr>
      <a:lvl8pPr marL="30861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8pPr>
      <a:lvl9pPr marL="35433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kwg.cap.gov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hyperlink" Target="https://akwg.cap.gov/programs/cp/flighttrain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pps1.akwg.cap.gov/meeting_attendance.php" TargetMode="Externa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omb.alaska.gov/fiscal-year-2023-enacted-budget/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>
            <a:spLocks noGrp="1"/>
          </p:cNvSpPr>
          <p:nvPr>
            <p:ph type="body" idx="1"/>
          </p:nvPr>
        </p:nvSpPr>
        <p:spPr>
          <a:xfrm>
            <a:off x="911275" y="2057214"/>
            <a:ext cx="7321448" cy="1384995"/>
          </a:xfrm>
        </p:spPr>
        <p:txBody>
          <a:bodyPr/>
          <a:lstStyle/>
          <a:p>
            <a:pPr lvl="0" algn="ctr"/>
            <a:r>
              <a:rPr lang="en-US" dirty="0" smtClean="0"/>
              <a:t>Alaska Wing  Command and Staff Meeting</a:t>
            </a:r>
            <a:endParaRPr lang="en-US" dirty="0"/>
          </a:p>
        </p:txBody>
      </p:sp>
      <p:sp>
        <p:nvSpPr>
          <p:cNvPr id="68" name="Google Shape;68;p1"/>
          <p:cNvSpPr txBox="1"/>
          <p:nvPr/>
        </p:nvSpPr>
        <p:spPr>
          <a:xfrm>
            <a:off x="2895600" y="4103892"/>
            <a:ext cx="3200400" cy="88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 Kevin McClure, CAP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829310" lvl="0" indent="1269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AKWG/CC 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38200" marR="829310" lvl="0" indent="1269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06 Jul 23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5319" y="5575984"/>
            <a:ext cx="6571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Volunteers serving America’s communities, saving lives, and shaping futures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48" y="-59057"/>
            <a:ext cx="8036417" cy="693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597" y="1333188"/>
            <a:ext cx="8650974" cy="482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2209800" y="562804"/>
            <a:ext cx="44958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Wing Metrics: Membership</a:t>
            </a:r>
            <a:endParaRPr sz="2800" dirty="0"/>
          </a:p>
        </p:txBody>
      </p:sp>
      <p:sp>
        <p:nvSpPr>
          <p:cNvPr id="111" name="Google Shape;111;p7"/>
          <p:cNvSpPr txBox="1"/>
          <p:nvPr/>
        </p:nvSpPr>
        <p:spPr>
          <a:xfrm>
            <a:off x="718792" y="6140276"/>
            <a:ext cx="7723990" cy="666208"/>
          </a:xfrm>
          <a:prstGeom prst="rect">
            <a:avLst/>
          </a:prstGeom>
          <a:noFill/>
          <a:ln w="19800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11125" rIns="0" bIns="0" anchor="t" anchorCtr="0">
            <a:spAutoFit/>
          </a:bodyPr>
          <a:lstStyle/>
          <a:p>
            <a:pPr marL="157480" marR="151130" lvl="0" indent="5289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OVERALL, LEVELING OFF;  CONT INCR IN CADETS – </a:t>
            </a:r>
            <a:r>
              <a:rPr lang="en-US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SURE YOU ARE TAKING CARE OF YOUR CURRENT CADETS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2133279" y="560070"/>
            <a:ext cx="4594225" cy="44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Wing Metrics: Operations</a:t>
            </a:r>
            <a:endParaRPr dirty="0"/>
          </a:p>
        </p:txBody>
      </p:sp>
      <p:sp>
        <p:nvSpPr>
          <p:cNvPr id="120" name="Google Shape;120;p8"/>
          <p:cNvSpPr/>
          <p:nvPr/>
        </p:nvSpPr>
        <p:spPr>
          <a:xfrm>
            <a:off x="1868199" y="6118860"/>
            <a:ext cx="5034280" cy="739140"/>
          </a:xfrm>
          <a:custGeom>
            <a:avLst/>
            <a:gdLst/>
            <a:ahLst/>
            <a:cxnLst/>
            <a:rect l="l" t="t" r="r" b="b"/>
            <a:pathLst>
              <a:path w="5034280" h="739140" extrusionOk="0">
                <a:moveTo>
                  <a:pt x="5033772" y="0"/>
                </a:moveTo>
                <a:lnTo>
                  <a:pt x="0" y="0"/>
                </a:lnTo>
                <a:lnTo>
                  <a:pt x="0" y="739139"/>
                </a:lnTo>
                <a:lnTo>
                  <a:pt x="5033772" y="739139"/>
                </a:lnTo>
                <a:lnTo>
                  <a:pt x="5033772" y="0"/>
                </a:lnTo>
                <a:close/>
              </a:path>
            </a:pathLst>
          </a:custGeom>
          <a:solidFill>
            <a:srgbClr val="BEEA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1906835" y="6207615"/>
            <a:ext cx="5034280" cy="58347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901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IN HRS &amp; INSTRUCTORS, NEED MORE</a:t>
            </a:r>
            <a:endParaRPr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MP’s &amp; VFR PILOTS AND O’FLTS!</a:t>
            </a:r>
            <a:endParaRPr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17" y="1488037"/>
            <a:ext cx="9099555" cy="464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1881818" y="287900"/>
            <a:ext cx="5099051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Aircraft Maintenance Status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809"/>
            <a:ext cx="9167980" cy="53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55" y="1552946"/>
            <a:ext cx="8785927" cy="388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Google Shape;13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1643888" y="561965"/>
            <a:ext cx="5733795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Wing Metrics: Aerospace Education</a:t>
            </a:r>
            <a:endParaRPr sz="2800" dirty="0"/>
          </a:p>
        </p:txBody>
      </p:sp>
      <p:sp>
        <p:nvSpPr>
          <p:cNvPr id="140" name="Google Shape;140;p10"/>
          <p:cNvSpPr txBox="1"/>
          <p:nvPr/>
        </p:nvSpPr>
        <p:spPr>
          <a:xfrm>
            <a:off x="394571" y="5728942"/>
            <a:ext cx="3886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AEX – Aerospace Education Excellence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AEO – Aerospace Education Officers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AEM – Aerospace Education Members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4" y="1143701"/>
            <a:ext cx="9031856" cy="560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Google Shape;2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932" y="134111"/>
            <a:ext cx="13716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12" name="Google Shape;212;p19"/>
          <p:cNvSpPr txBox="1"/>
          <p:nvPr/>
        </p:nvSpPr>
        <p:spPr>
          <a:xfrm>
            <a:off x="68348" y="6560995"/>
            <a:ext cx="3209925" cy="249427"/>
          </a:xfrm>
          <a:prstGeom prst="rect">
            <a:avLst/>
          </a:prstGeom>
          <a:noFill/>
          <a:ln w="289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1275" rIns="0" bIns="0" anchor="t" anchorCtr="0">
            <a:spAutoFit/>
          </a:bodyPr>
          <a:lstStyle/>
          <a:p>
            <a:pPr marL="5346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sng" strike="noStrike" cap="none" dirty="0">
                <a:solidFill>
                  <a:srgbClr val="3ECDE7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http://www.akwg.cap.gov/</a:t>
            </a:r>
            <a:endParaRPr sz="13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1690397" y="457201"/>
            <a:ext cx="5624805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dirty="0" smtClean="0"/>
              <a:t> JUL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 </a:t>
            </a:r>
            <a:r>
              <a:rPr lang="en-US" sz="2800" dirty="0" smtClean="0"/>
              <a:t>Wing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Calendar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62" y="36822"/>
            <a:ext cx="1160647" cy="111821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1694181" y="560070"/>
            <a:ext cx="5469255" cy="44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Wing Metrics: Cadet Programs</a:t>
            </a: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99696"/>
            <a:ext cx="9155071" cy="441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424470-BAFB-5AC6-0986-CF8ADC16BD38}"/>
              </a:ext>
            </a:extLst>
          </p:cNvPr>
          <p:cNvSpPr txBox="1"/>
          <p:nvPr/>
        </p:nvSpPr>
        <p:spPr>
          <a:xfrm>
            <a:off x="1140823" y="5818445"/>
            <a:ext cx="690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have at least 2 SMs with TLC in last 4 years to be in compliance.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retain our ~300 cadets, get them to Curry within 8 weeks</a:t>
            </a:r>
          </a:p>
        </p:txBody>
      </p:sp>
    </p:spTree>
    <p:extLst>
      <p:ext uri="{BB962C8B-B14F-4D97-AF65-F5344CB8AC3E}">
        <p14:creationId xmlns="" xmlns:p14="http://schemas.microsoft.com/office/powerpoint/2010/main" val="14530724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144;p33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>
              <a:buClr>
                <a:srgbClr val="000066"/>
              </a:buClr>
              <a:buSzPts val="3200"/>
            </a:pPr>
            <a:r>
              <a:rPr lang="en-US" altLang="en-US" sz="2800" dirty="0">
                <a:cs typeface="Arial" charset="0"/>
                <a:sym typeface="Arial" charset="0"/>
              </a:rPr>
              <a:t>CADET PROGRAMS</a:t>
            </a:r>
            <a:r>
              <a:rPr lang="en-US" altLang="en-US" dirty="0">
                <a:cs typeface="Arial" charset="0"/>
                <a:sym typeface="Arial" charset="0"/>
              </a:rPr>
              <a:t/>
            </a:r>
            <a:br>
              <a:rPr lang="en-US" altLang="en-US" dirty="0">
                <a:cs typeface="Arial" charset="0"/>
                <a:sym typeface="Arial" charset="0"/>
              </a:rPr>
            </a:br>
            <a:r>
              <a:rPr lang="en-US" altLang="en-US" sz="2400" dirty="0">
                <a:cs typeface="Arial" charset="0"/>
                <a:sym typeface="Arial" charset="0"/>
              </a:rPr>
              <a:t>AKWG/DCP, Capt Karen Padgett</a:t>
            </a:r>
            <a:endParaRPr lang="en-US" altLang="en-US" dirty="0"/>
          </a:p>
        </p:txBody>
      </p:sp>
      <p:sp>
        <p:nvSpPr>
          <p:cNvPr id="16387" name="Google Shape;145;p33"/>
          <p:cNvSpPr>
            <a:spLocks noGrp="1"/>
          </p:cNvSpPr>
          <p:nvPr>
            <p:ph type="body" idx="1"/>
          </p:nvPr>
        </p:nvSpPr>
        <p:spPr>
          <a:xfrm>
            <a:off x="361042" y="843918"/>
            <a:ext cx="8782958" cy="4949825"/>
          </a:xfrm>
        </p:spPr>
        <p:txBody>
          <a:bodyPr lIns="91425" tIns="45700" rIns="91425" bIns="45700"/>
          <a:lstStyle/>
          <a:p>
            <a:pPr marL="0" indent="0">
              <a:spcBef>
                <a:spcPts val="475"/>
              </a:spcBef>
              <a:buSzPts val="1900"/>
              <a:buFont typeface="Wingdings" pitchFamily="2" charset="2"/>
              <a:buNone/>
              <a:defRPr/>
            </a:pPr>
            <a:endParaRPr lang="en-US" altLang="en-US" sz="1600" b="0" dirty="0">
              <a:solidFill>
                <a:srgbClr val="000000"/>
              </a:solidFill>
            </a:endParaRPr>
          </a:p>
          <a:p>
            <a:pPr marL="406400" lvl="1" indent="0">
              <a:spcBef>
                <a:spcPts val="475"/>
              </a:spcBef>
              <a:buSzPts val="1900"/>
              <a:buNone/>
              <a:defRPr/>
            </a:pPr>
            <a:endParaRPr lang="en-US" altLang="en-US" sz="1600" b="0" dirty="0">
              <a:solidFill>
                <a:srgbClr val="000000"/>
              </a:solidFill>
            </a:endParaRPr>
          </a:p>
          <a:p>
            <a:pPr marL="0" indent="0">
              <a:spcBef>
                <a:spcPts val="475"/>
              </a:spcBef>
              <a:buSzPts val="1900"/>
              <a:buNone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Upcoming Activities (also see AKWG Calendar)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7/12/23, 7-8pm Wed—Next CP Officers Monthly Chat &amp; </a:t>
            </a:r>
            <a:r>
              <a:rPr lang="en-US" altLang="en-US" sz="1500" b="0" dirty="0" err="1">
                <a:solidFill>
                  <a:srgbClr val="000000"/>
                </a:solidFill>
              </a:rPr>
              <a:t>Checkin</a:t>
            </a:r>
            <a:r>
              <a:rPr lang="en-US" altLang="en-US" sz="1500" b="0" dirty="0">
                <a:solidFill>
                  <a:srgbClr val="000000"/>
                </a:solidFill>
              </a:rPr>
              <a:t> (Google aak-zpnn-ajn)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dirty="0">
                <a:solidFill>
                  <a:srgbClr val="000000"/>
                </a:solidFill>
              </a:rPr>
              <a:t>7/1/23-9/30/23—CADET WINGS scholarship application window NOW OPEN!*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Summer 2023—29 AKWG cadets &amp; 4 SMs slotted for National Cadet Special Activities 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8/31/23—</a:t>
            </a:r>
            <a:r>
              <a:rPr lang="en-US" altLang="en-US" sz="1500" b="0" dirty="0" err="1">
                <a:solidFill>
                  <a:srgbClr val="000000"/>
                </a:solidFill>
              </a:rPr>
              <a:t>Pick.Click.Give</a:t>
            </a:r>
            <a:r>
              <a:rPr lang="en-US" altLang="en-US" sz="1500" b="0" dirty="0">
                <a:solidFill>
                  <a:srgbClr val="000000"/>
                </a:solidFill>
              </a:rPr>
              <a:t> final date to select AKWG CAP Cadet Programs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10/7/23—Wing Conference including cadet activities!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11/25/23 &amp; 12/2/23—Wing Cadet Competition (POC Capt Ed </a:t>
            </a:r>
            <a:r>
              <a:rPr lang="en-US" altLang="en-US" sz="1500" b="0" dirty="0" err="1">
                <a:solidFill>
                  <a:srgbClr val="000000"/>
                </a:solidFill>
              </a:rPr>
              <a:t>Stickel</a:t>
            </a:r>
            <a:r>
              <a:rPr lang="en-US" altLang="en-US" sz="1500" b="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To retain our 298 cadets, get them to Curry in 8 weeks! And get CP Tech Rating for your SMs</a:t>
            </a:r>
          </a:p>
          <a:p>
            <a:pPr marL="0" indent="0">
              <a:spcBef>
                <a:spcPts val="475"/>
              </a:spcBef>
              <a:buSzPts val="1900"/>
              <a:buNone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0" indent="0">
              <a:spcBef>
                <a:spcPts val="475"/>
              </a:spcBef>
              <a:buSzPts val="1900"/>
              <a:buNone/>
              <a:defRPr/>
            </a:pPr>
            <a:r>
              <a:rPr lang="en-US" altLang="en-US" sz="1600" b="0" dirty="0">
                <a:solidFill>
                  <a:srgbClr val="000000"/>
                </a:solidFill>
              </a:rPr>
              <a:t>Recent Accomplishments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600" b="0" dirty="0">
                <a:solidFill>
                  <a:srgbClr val="000000"/>
                </a:solidFill>
              </a:rPr>
              <a:t>5/26-6/4/23—Glider Flight Academy at Clear SFB Complete—17 students, 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600" b="0" dirty="0">
                <a:solidFill>
                  <a:srgbClr val="000000"/>
                </a:solidFill>
              </a:rPr>
              <a:t>6/18-24/23—Encampment Complete—57 1</a:t>
            </a:r>
            <a:r>
              <a:rPr lang="en-US" altLang="en-US" sz="1600" b="0" baseline="30000" dirty="0">
                <a:solidFill>
                  <a:srgbClr val="000000"/>
                </a:solidFill>
              </a:rPr>
              <a:t>st</a:t>
            </a:r>
            <a:r>
              <a:rPr lang="en-US" altLang="en-US" sz="1600" b="0" dirty="0">
                <a:solidFill>
                  <a:srgbClr val="000000"/>
                </a:solidFill>
              </a:rPr>
              <a:t>-time, 21 Adv students, 29 cadet staff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600" b="0" dirty="0">
                <a:solidFill>
                  <a:srgbClr val="000000"/>
                </a:solidFill>
              </a:rPr>
              <a:t>AKWG Powered Flight Academy (Distributed) complete—1 cadet soloed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600" b="0" dirty="0">
                <a:solidFill>
                  <a:srgbClr val="000000"/>
                </a:solidFill>
              </a:rPr>
              <a:t>2 AKWG cadets received Private Pilot’s Licenses </a:t>
            </a:r>
            <a:r>
              <a:rPr lang="en-US" altLang="en-US" sz="1200" b="0" dirty="0">
                <a:solidFill>
                  <a:srgbClr val="000000"/>
                </a:solidFill>
              </a:rPr>
              <a:t>(C/Lt Ben Walkup &amp; C/Maj Mitch Anderson)</a:t>
            </a:r>
          </a:p>
          <a:p>
            <a:pPr>
              <a:spcBef>
                <a:spcPts val="475"/>
              </a:spcBef>
              <a:buSzPts val="1900"/>
              <a:defRPr/>
            </a:pPr>
            <a:endParaRPr lang="en-US" altLang="en-US" sz="1200" b="0" dirty="0">
              <a:solidFill>
                <a:srgbClr val="000000"/>
              </a:solidFill>
            </a:endParaRPr>
          </a:p>
          <a:p>
            <a:pPr marL="406400" lvl="1" indent="0">
              <a:spcBef>
                <a:spcPts val="475"/>
              </a:spcBef>
              <a:buSzPts val="1900"/>
              <a:buNone/>
              <a:defRPr/>
            </a:pPr>
            <a:r>
              <a:rPr lang="en-US" altLang="en-US" sz="1200" b="0" dirty="0" err="1">
                <a:solidFill>
                  <a:srgbClr val="000000"/>
                </a:solidFill>
              </a:rPr>
              <a:t>cao</a:t>
            </a:r>
            <a:r>
              <a:rPr lang="en-US" altLang="en-US" sz="1200" b="0" dirty="0">
                <a:solidFill>
                  <a:srgbClr val="000000"/>
                </a:solidFill>
              </a:rPr>
              <a:t> 3Jul23kp                                       </a:t>
            </a:r>
            <a:r>
              <a:rPr lang="en-US" altLang="en-US" sz="1200" dirty="0" err="1">
                <a:solidFill>
                  <a:srgbClr val="000000"/>
                </a:solidFill>
              </a:rPr>
              <a:t>Pick.Click.Give</a:t>
            </a:r>
            <a:r>
              <a:rPr lang="en-US" altLang="en-US" sz="1200" dirty="0">
                <a:solidFill>
                  <a:srgbClr val="000000"/>
                </a:solidFill>
              </a:rPr>
              <a:t> to Alaska Civil Air Patrol Cadet Programs</a:t>
            </a:r>
            <a:endParaRPr lang="en-US" altLang="en-US" sz="1200" b="0" dirty="0">
              <a:solidFill>
                <a:srgbClr val="000000"/>
              </a:solidFill>
            </a:endParaRPr>
          </a:p>
          <a:p>
            <a:pPr marL="406400" lvl="1" indent="0">
              <a:spcBef>
                <a:spcPts val="475"/>
              </a:spcBef>
              <a:buSzPts val="1900"/>
              <a:buNone/>
              <a:defRPr/>
            </a:pPr>
            <a:endParaRPr lang="en-US" altLang="en-US" sz="900" b="0" dirty="0">
              <a:solidFill>
                <a:srgbClr val="000000"/>
              </a:solidFill>
            </a:endParaRPr>
          </a:p>
          <a:p>
            <a:pPr marL="406400" lvl="1" indent="0">
              <a:spcBef>
                <a:spcPts val="475"/>
              </a:spcBef>
              <a:buSzPts val="1900"/>
              <a:buNone/>
              <a:defRPr/>
            </a:pPr>
            <a:endParaRPr lang="en-US" altLang="en-US" sz="900" b="0" dirty="0">
              <a:solidFill>
                <a:srgbClr val="000000"/>
              </a:solidFill>
            </a:endParaRPr>
          </a:p>
          <a:p>
            <a:pPr marL="0" indent="0">
              <a:spcBef>
                <a:spcPts val="475"/>
              </a:spcBef>
              <a:buSzPts val="1900"/>
              <a:buFont typeface="Wingdings" pitchFamily="2" charset="2"/>
              <a:buNone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Photo | Watercolor giraffe with wings on a white background">
            <a:extLst>
              <a:ext uri="{FF2B5EF4-FFF2-40B4-BE49-F238E27FC236}">
                <a16:creationId xmlns="" xmlns:a16="http://schemas.microsoft.com/office/drawing/2014/main" id="{CD215BC2-5A56-C7AC-2C79-0A584ED1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7" y="3387725"/>
            <a:ext cx="2496232" cy="2496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Google Shape;144;p33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>
              <a:buClr>
                <a:srgbClr val="000066"/>
              </a:buClr>
              <a:buSzPts val="3200"/>
            </a:pPr>
            <a:r>
              <a:rPr lang="en-US" altLang="en-US" sz="2800">
                <a:cs typeface="Arial" charset="0"/>
                <a:sym typeface="Arial" charset="0"/>
              </a:rPr>
              <a:t>CADET PROGRAMS</a:t>
            </a:r>
            <a:r>
              <a:rPr lang="en-US" altLang="en-US">
                <a:cs typeface="Arial" charset="0"/>
                <a:sym typeface="Arial" charset="0"/>
              </a:rPr>
              <a:t/>
            </a:r>
            <a:br>
              <a:rPr lang="en-US" altLang="en-US">
                <a:cs typeface="Arial" charset="0"/>
                <a:sym typeface="Arial" charset="0"/>
              </a:rPr>
            </a:br>
            <a:r>
              <a:rPr lang="en-US" altLang="en-US" sz="2400">
                <a:cs typeface="Arial" charset="0"/>
                <a:sym typeface="Arial" charset="0"/>
              </a:rPr>
              <a:t>AKWG/DCP, Capt Karen Padgett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4DA535-0553-B3B3-4FF8-729F87046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Cadet Wings Flight Instruction Funding</a:t>
            </a:r>
          </a:p>
          <a:p>
            <a:pPr>
              <a:spcBef>
                <a:spcPts val="1800"/>
              </a:spcBef>
            </a:pPr>
            <a:r>
              <a:rPr lang="en-US" sz="1800" b="0" dirty="0">
                <a:solidFill>
                  <a:srgbClr val="000000"/>
                </a:solidFill>
              </a:rPr>
              <a:t>Funding for up to 60 </a:t>
            </a:r>
            <a:r>
              <a:rPr lang="en-US" sz="1800" b="0" dirty="0" err="1">
                <a:solidFill>
                  <a:srgbClr val="000000"/>
                </a:solidFill>
              </a:rPr>
              <a:t>hr</a:t>
            </a:r>
            <a:r>
              <a:rPr lang="en-US" sz="1800" b="0" dirty="0">
                <a:solidFill>
                  <a:srgbClr val="000000"/>
                </a:solidFill>
              </a:rPr>
              <a:t>/$15,000 flight instruction)</a:t>
            </a:r>
          </a:p>
          <a:p>
            <a:pPr>
              <a:spcBef>
                <a:spcPts val="1800"/>
              </a:spcBef>
            </a:pPr>
            <a:r>
              <a:rPr lang="en-US" sz="1800" b="0" dirty="0">
                <a:solidFill>
                  <a:srgbClr val="000000"/>
                </a:solidFill>
              </a:rPr>
              <a:t>Steps/instructions available here: </a:t>
            </a:r>
            <a:r>
              <a:rPr lang="en-US" sz="1800" dirty="0">
                <a:solidFill>
                  <a:srgbClr val="000000"/>
                </a:solidFill>
                <a:hlinkClick r:id="rId4"/>
              </a:rPr>
              <a:t>https://akwg.cap.gov/programs/cp/flighttraining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1800" b="0" dirty="0">
                <a:solidFill>
                  <a:srgbClr val="000000"/>
                </a:solidFill>
              </a:rPr>
              <a:t>7/1/23-9/30/23 application window (rolling acceptance)</a:t>
            </a:r>
          </a:p>
          <a:p>
            <a:pPr>
              <a:spcBef>
                <a:spcPts val="1800"/>
              </a:spcBef>
            </a:pPr>
            <a:r>
              <a:rPr lang="en-US" sz="1800" b="0" dirty="0">
                <a:solidFill>
                  <a:srgbClr val="000000"/>
                </a:solidFill>
              </a:rPr>
              <a:t>Specifically: </a:t>
            </a:r>
          </a:p>
          <a:p>
            <a:pPr marL="403225" lvl="1">
              <a:spcBef>
                <a:spcPts val="475"/>
              </a:spcBef>
              <a:buSzPts val="1900"/>
              <a:defRPr/>
            </a:pPr>
            <a:r>
              <a:rPr lang="en-US" sz="800" b="0" dirty="0">
                <a:solidFill>
                  <a:srgbClr val="000000"/>
                </a:solidFill>
              </a:rPr>
              <a:t>Student Pilot Certificate *is* considered a “Current pilot certificate” (get IACRA numbers)</a:t>
            </a:r>
          </a:p>
          <a:p>
            <a:pPr marL="403225" lvl="1">
              <a:spcBef>
                <a:spcPts val="475"/>
              </a:spcBef>
              <a:buSzPts val="1900"/>
              <a:defRPr/>
            </a:pPr>
            <a:r>
              <a:rPr lang="en-US" sz="800" b="0" dirty="0">
                <a:solidFill>
                  <a:srgbClr val="000000"/>
                </a:solidFill>
              </a:rPr>
              <a:t>Pass Written Test (complete free </a:t>
            </a:r>
            <a:r>
              <a:rPr lang="en-US" sz="800" b="0" dirty="0" err="1">
                <a:solidFill>
                  <a:srgbClr val="000000"/>
                </a:solidFill>
              </a:rPr>
              <a:t>Sporty’s</a:t>
            </a:r>
            <a:r>
              <a:rPr lang="en-US" sz="800" b="0" dirty="0">
                <a:solidFill>
                  <a:srgbClr val="000000"/>
                </a:solidFill>
              </a:rPr>
              <a:t> ground school &amp; $60 Dauntless test bank practice tests)</a:t>
            </a:r>
          </a:p>
          <a:p>
            <a:pPr marL="403225" lvl="1">
              <a:spcBef>
                <a:spcPts val="475"/>
              </a:spcBef>
              <a:buSzPts val="1900"/>
              <a:defRPr/>
            </a:pPr>
            <a:r>
              <a:rPr lang="en-US" sz="800" b="0" dirty="0">
                <a:solidFill>
                  <a:srgbClr val="000000"/>
                </a:solidFill>
              </a:rPr>
              <a:t>Class 3 or better medical (Schedule their </a:t>
            </a:r>
            <a:r>
              <a:rPr lang="en-US" sz="800" b="0" dirty="0" err="1">
                <a:solidFill>
                  <a:srgbClr val="000000"/>
                </a:solidFill>
              </a:rPr>
              <a:t>MedXPress</a:t>
            </a:r>
            <a:r>
              <a:rPr lang="en-US" sz="800" b="0" dirty="0">
                <a:solidFill>
                  <a:srgbClr val="000000"/>
                </a:solidFill>
              </a:rPr>
              <a:t> medicals!)</a:t>
            </a:r>
          </a:p>
          <a:p>
            <a:pPr marL="403225" lvl="1">
              <a:spcBef>
                <a:spcPts val="475"/>
              </a:spcBef>
              <a:buSzPts val="1900"/>
              <a:defRPr/>
            </a:pPr>
            <a:r>
              <a:rPr lang="en-US" sz="800" b="0" dirty="0">
                <a:solidFill>
                  <a:srgbClr val="000000"/>
                </a:solidFill>
              </a:rPr>
              <a:t>Coordinate with their Ray Navigators (Any SM mentor) &amp; proposed instructors</a:t>
            </a:r>
          </a:p>
          <a:p>
            <a:pPr marL="403225" lvl="1">
              <a:spcBef>
                <a:spcPts val="475"/>
              </a:spcBef>
              <a:buSzPts val="1900"/>
              <a:defRPr/>
            </a:pPr>
            <a:r>
              <a:rPr lang="en-US" sz="800" b="0" dirty="0">
                <a:solidFill>
                  <a:srgbClr val="000000"/>
                </a:solidFill>
              </a:rPr>
              <a:t>Get letters of recommendation from current instructors</a:t>
            </a:r>
          </a:p>
          <a:p>
            <a:pPr marL="403225" lvl="1">
              <a:spcBef>
                <a:spcPts val="475"/>
              </a:spcBef>
              <a:buSzPts val="1900"/>
              <a:defRPr/>
            </a:pPr>
            <a:r>
              <a:rPr lang="en-US" sz="800" b="0" dirty="0">
                <a:solidFill>
                  <a:srgbClr val="000000"/>
                </a:solidFill>
              </a:rPr>
              <a:t>Draft their flight training “flight plan” (ideally with a flight school, not CAP instructors)</a:t>
            </a:r>
          </a:p>
          <a:p>
            <a:pPr marL="403225" lvl="1">
              <a:spcBef>
                <a:spcPts val="475"/>
              </a:spcBef>
              <a:buSzPts val="1900"/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en-US" sz="1200" b="0" dirty="0">
              <a:solidFill>
                <a:srgbClr val="00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en-US" sz="1200" b="0" dirty="0">
              <a:solidFill>
                <a:srgbClr val="00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1200" b="0" dirty="0" err="1">
                <a:solidFill>
                  <a:srgbClr val="000000"/>
                </a:solidFill>
              </a:rPr>
              <a:t>cao</a:t>
            </a:r>
            <a:r>
              <a:rPr lang="en-US" altLang="en-US" sz="1200" b="0" dirty="0">
                <a:solidFill>
                  <a:srgbClr val="000000"/>
                </a:solidFill>
              </a:rPr>
              <a:t> </a:t>
            </a:r>
            <a:r>
              <a:rPr lang="en-US" altLang="en-US" sz="800" b="0" dirty="0">
                <a:solidFill>
                  <a:srgbClr val="000000"/>
                </a:solidFill>
              </a:rPr>
              <a:t>3Jul23kp                                      		 </a:t>
            </a:r>
            <a:r>
              <a:rPr lang="en-US" altLang="en-US" sz="800" dirty="0" err="1">
                <a:solidFill>
                  <a:srgbClr val="000000"/>
                </a:solidFill>
              </a:rPr>
              <a:t>Pick.Click.Give</a:t>
            </a:r>
            <a:r>
              <a:rPr lang="en-US" altLang="en-US" sz="800" dirty="0">
                <a:solidFill>
                  <a:srgbClr val="000000"/>
                </a:solidFill>
              </a:rPr>
              <a:t> to Alaska Civil Air Patrol Cadet Programs</a:t>
            </a:r>
            <a:endParaRPr lang="en-US" altLang="en-US" sz="800" b="0" dirty="0">
              <a:solidFill>
                <a:srgbClr val="00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6095E5-8C74-7DC2-BCD2-653E97752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66" y="3481381"/>
            <a:ext cx="4709726" cy="2795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81236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144;p33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>
              <a:buClr>
                <a:srgbClr val="000066"/>
              </a:buClr>
              <a:buSzPts val="3200"/>
            </a:pPr>
            <a:r>
              <a:rPr lang="en-US" altLang="en-US" sz="2800" dirty="0">
                <a:cs typeface="Arial" charset="0"/>
                <a:sym typeface="Arial" charset="0"/>
              </a:rPr>
              <a:t>CADET PROGRAMS</a:t>
            </a:r>
            <a:endParaRPr lang="en-US" altLang="en-US" dirty="0"/>
          </a:p>
        </p:txBody>
      </p:sp>
      <p:sp>
        <p:nvSpPr>
          <p:cNvPr id="16387" name="Google Shape;145;p33"/>
          <p:cNvSpPr>
            <a:spLocks noGrp="1"/>
          </p:cNvSpPr>
          <p:nvPr>
            <p:ph type="body" idx="1"/>
          </p:nvPr>
        </p:nvSpPr>
        <p:spPr>
          <a:xfrm>
            <a:off x="604838" y="954088"/>
            <a:ext cx="7593012" cy="4949825"/>
          </a:xfrm>
        </p:spPr>
        <p:txBody>
          <a:bodyPr lIns="91425" tIns="45700" rIns="91425" bIns="45700"/>
          <a:lstStyle/>
          <a:p>
            <a:pPr lvl="1">
              <a:spcBef>
                <a:spcPts val="475"/>
              </a:spcBef>
              <a:buSzPts val="1900"/>
              <a:defRPr/>
            </a:pPr>
            <a:endParaRPr lang="en-US" altLang="en-US" sz="1400" b="0" dirty="0">
              <a:solidFill>
                <a:srgbClr val="000000"/>
              </a:solidFill>
            </a:endParaRPr>
          </a:p>
          <a:p>
            <a:pPr lvl="1">
              <a:spcBef>
                <a:spcPts val="475"/>
              </a:spcBef>
              <a:buSzPts val="1900"/>
              <a:defRPr/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1">
              <a:spcBef>
                <a:spcPts val="475"/>
              </a:spcBef>
              <a:buSzPts val="1900"/>
              <a:defRPr/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475"/>
              </a:spcBef>
              <a:buSzPts val="1900"/>
              <a:buFont typeface="Wingdings" pitchFamily="2" charset="2"/>
              <a:buNone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B5C0AA8-FF8A-6B2D-5A75-A9F1BD0F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1" y="1340646"/>
            <a:ext cx="6935788" cy="4775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662C2D-92D9-BD11-CD0E-1096D3687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940" y="4048084"/>
            <a:ext cx="4808603" cy="59063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8B566CC9-E89A-55E5-4D6E-FF5D9C6AF7B0}"/>
              </a:ext>
            </a:extLst>
          </p:cNvPr>
          <p:cNvSpPr/>
          <p:nvPr/>
        </p:nvSpPr>
        <p:spPr bwMode="auto">
          <a:xfrm>
            <a:off x="381637" y="5741569"/>
            <a:ext cx="564513" cy="268263"/>
          </a:xfrm>
          <a:prstGeom prst="rightArrow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600" b="1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21F53DB7-F92F-7377-C42A-0361727567B2}"/>
              </a:ext>
            </a:extLst>
          </p:cNvPr>
          <p:cNvSpPr/>
          <p:nvPr/>
        </p:nvSpPr>
        <p:spPr bwMode="auto">
          <a:xfrm>
            <a:off x="493238" y="2446495"/>
            <a:ext cx="564513" cy="268263"/>
          </a:xfrm>
          <a:prstGeom prst="rightArrow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600" b="1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185125-8870-3B1A-2B5B-C6D78804DD36}"/>
              </a:ext>
            </a:extLst>
          </p:cNvPr>
          <p:cNvSpPr txBox="1"/>
          <p:nvPr/>
        </p:nvSpPr>
        <p:spPr>
          <a:xfrm>
            <a:off x="6844937" y="5517475"/>
            <a:ext cx="19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Recent PPLs C/Maj Anderson &amp; C/Lt Walkup, June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1A0BF8-2BDD-E5C7-0E63-211CFB3BB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095" y="4638716"/>
            <a:ext cx="2625842" cy="147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1E9492E-67E2-E3E7-9EF9-58D727CD7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939" y="4638716"/>
            <a:ext cx="1969381" cy="14770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676400"/>
          <a:ext cx="8991600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3276600"/>
                <a:gridCol w="3124200"/>
              </a:tblGrid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SQUADRONS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AK-087 Kodiak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Maintenance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AK-001  Alaska Wing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AK-091 Gateway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 Affairs/Communication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AK-009 Fairbanks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AK-093 Lake Hood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Inspector General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AK-011 Kenai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Bethel Flight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AK-015 Polaris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Homer Flight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AK-017 Arcturus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WING  STAFF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Cyber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Security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AK-022 Southeast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AKWG/CV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Chaplain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AK-027 Delta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Chief of Staff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Judge Advocate General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AK-068 Bristol Bay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AK-071 Eielson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Cadet Programs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AK-072 Valdez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Aerospace Education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AK-076 Birchwood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Personnel/Education/Training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Safety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AK-085 Tok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Logistics/Transportation/Supply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Wing Administrator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Historian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CAP-USAF/ROD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Google Shape;75;p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17931" y="19866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5;p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366926" y="252446"/>
            <a:ext cx="1309116" cy="14508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28800" y="381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ROLL  CALL</a:t>
            </a:r>
            <a:endParaRPr lang="en-US" sz="40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2138554" y="632586"/>
            <a:ext cx="5019332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SQUADRON CCs REPORT</a:t>
            </a:r>
            <a:endParaRPr sz="3600" dirty="0"/>
          </a:p>
        </p:txBody>
      </p:sp>
      <p:sp>
        <p:nvSpPr>
          <p:cNvPr id="239" name="Google Shape;239;p22"/>
          <p:cNvSpPr txBox="1"/>
          <p:nvPr/>
        </p:nvSpPr>
        <p:spPr>
          <a:xfrm>
            <a:off x="1144016" y="1750364"/>
            <a:ext cx="2519680" cy="421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158750" lvl="0" indent="0" algn="l" rtl="0">
              <a:lnSpc>
                <a:spcPct val="134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AK-009 Fairbanks  AK-011 Kenai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126364" lvl="0" indent="0" algn="l" rtl="0">
              <a:lnSpc>
                <a:spcPct val="1347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AK-015 Polaris  AK-017 Arcturus  AK-022 Southeast  AK-027 </a:t>
            </a:r>
            <a:r>
              <a:rPr lang="en-US" sz="2400" b="0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Delta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162083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AK-068 Bristol Bay  AK-071 Eielson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4993901" y="1750736"/>
            <a:ext cx="2487931" cy="4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8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AK-072 Valdez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AK-076 Birchwood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AK-085 Tok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236854" lvl="0" indent="0" algn="l" rtl="0">
              <a:lnSpc>
                <a:spcPct val="161625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AK-087 Kodiak  AK-091 Gateway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AK-093 Lake </a:t>
            </a:r>
            <a:r>
              <a:rPr lang="en-US" sz="2400" b="0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Hood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Bethel Flight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Homer Flight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4" y="917971"/>
            <a:ext cx="5576552" cy="492443"/>
          </a:xfrm>
        </p:spPr>
        <p:txBody>
          <a:bodyPr/>
          <a:lstStyle/>
          <a:p>
            <a:pPr algn="ctr"/>
            <a:r>
              <a:rPr lang="en-US" dirty="0" smtClean="0"/>
              <a:t>Logistics and Transportation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0468" y="2253803"/>
            <a:ext cx="49197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Short Report on vehicle movements/transfers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2990495" y="632586"/>
            <a:ext cx="3931441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STAFF REPORTS</a:t>
            </a:r>
            <a:endParaRPr sz="3600" dirty="0"/>
          </a:p>
        </p:txBody>
      </p:sp>
      <p:sp>
        <p:nvSpPr>
          <p:cNvPr id="248" name="Google Shape;248;p23"/>
          <p:cNvSpPr txBox="1">
            <a:spLocks noGrp="1"/>
          </p:cNvSpPr>
          <p:nvPr>
            <p:ph type="body" idx="1"/>
          </p:nvPr>
        </p:nvSpPr>
        <p:spPr>
          <a:xfrm>
            <a:off x="532028" y="1744668"/>
            <a:ext cx="3703111" cy="395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LG (</a:t>
            </a:r>
            <a:r>
              <a:rPr lang="en-US" dirty="0" err="1" smtClean="0"/>
              <a:t>Transpo</a:t>
            </a:r>
            <a:r>
              <a:rPr lang="en-US" dirty="0" smtClean="0"/>
              <a:t>, Supply) </a:t>
            </a:r>
            <a:r>
              <a:rPr lang="en-US" dirty="0"/>
              <a:t>– Lt Clinton Justus</a:t>
            </a:r>
            <a:endParaRPr sz="1650" dirty="0"/>
          </a:p>
          <a:p>
            <a:pPr marL="127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LGM </a:t>
            </a:r>
            <a:r>
              <a:rPr lang="en-US" dirty="0" smtClean="0"/>
              <a:t>–  Lt Col Tom Palmer</a:t>
            </a:r>
            <a:endParaRPr dirty="0"/>
          </a:p>
          <a:p>
            <a:pPr marL="12700" marR="62738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PAO/COM – Lt Col Bryan Emerson  </a:t>
            </a:r>
            <a:endParaRPr dirty="0"/>
          </a:p>
          <a:p>
            <a:pPr marL="12700" marR="62738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IG – </a:t>
            </a:r>
            <a:r>
              <a:rPr lang="en-US" dirty="0" smtClean="0"/>
              <a:t>Lt Col Gene Moyer</a:t>
            </a:r>
            <a:endParaRPr dirty="0"/>
          </a:p>
          <a:p>
            <a:pPr marL="12700" marR="508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Personnel/Prof Dev – Lt Col Al Senese  </a:t>
            </a:r>
            <a:endParaRPr dirty="0"/>
          </a:p>
          <a:p>
            <a:pPr marL="12700" marR="508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HC – Ch, Maj. Kevin E. Bottjen</a:t>
            </a:r>
            <a:endParaRPr dirty="0"/>
          </a:p>
          <a:p>
            <a:pPr marL="1270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JAG – Lt Col Stuart Goering</a:t>
            </a:r>
            <a:endParaRPr sz="1650" dirty="0"/>
          </a:p>
          <a:p>
            <a:pPr marL="127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FM – </a:t>
            </a:r>
            <a:r>
              <a:rPr lang="en-US" dirty="0" smtClean="0"/>
              <a:t>Capt </a:t>
            </a:r>
            <a:r>
              <a:rPr lang="en-US" dirty="0"/>
              <a:t>Terry Aldridge</a:t>
            </a:r>
            <a:endParaRPr dirty="0"/>
          </a:p>
        </p:txBody>
      </p:sp>
      <p:sp>
        <p:nvSpPr>
          <p:cNvPr id="249" name="Google Shape;249;p23"/>
          <p:cNvSpPr txBox="1"/>
          <p:nvPr/>
        </p:nvSpPr>
        <p:spPr>
          <a:xfrm>
            <a:off x="5034154" y="1744668"/>
            <a:ext cx="3939026" cy="395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ES/HSO – Lt Col Sammons</a:t>
            </a:r>
          </a:p>
          <a:p>
            <a:pPr marL="127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AO/Historian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Lt Mary 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Stella</a:t>
            </a:r>
            <a:endParaRPr lang="en-US"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Diversity/</a:t>
            </a:r>
            <a:r>
              <a:rPr lang="en-US" sz="1600" b="0" i="0" u="none" strike="noStrike" cap="none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-Ret -  Lt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Elizabeth Justus  </a:t>
            </a:r>
            <a:endParaRPr lang="en-US" sz="1600" b="0" i="0" u="none" strike="noStrike" cap="none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>
              <a:lnSpc>
                <a:spcPct val="200000"/>
              </a:lnSpc>
              <a:buSzPts val="1600"/>
            </a:pPr>
            <a:r>
              <a:rPr lang="en-US" sz="16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Development – VACANT</a:t>
            </a:r>
          </a:p>
          <a:p>
            <a:pPr marL="12700" marR="5080" lvl="0">
              <a:lnSpc>
                <a:spcPct val="200000"/>
              </a:lnSpc>
              <a:buSzPts val="1600"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Compliance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Col Staats</a:t>
            </a:r>
            <a:endParaRPr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 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Capt Burand II</a:t>
            </a:r>
          </a:p>
          <a:p>
            <a:pPr marL="12700" marR="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 NCO – VACANT</a:t>
            </a:r>
          </a:p>
          <a:p>
            <a:pPr marL="12700" marR="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279" y="76200"/>
            <a:ext cx="640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3472115" y="606297"/>
            <a:ext cx="2308225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498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 smtClean="0"/>
              <a:t>SAFETY</a:t>
            </a:r>
            <a:endParaRPr sz="3600" dirty="0"/>
          </a:p>
        </p:txBody>
      </p:sp>
      <p:sp>
        <p:nvSpPr>
          <p:cNvPr id="257" name="Google Shape;257;p24"/>
          <p:cNvSpPr txBox="1"/>
          <p:nvPr/>
        </p:nvSpPr>
        <p:spPr>
          <a:xfrm>
            <a:off x="606080" y="3048373"/>
            <a:ext cx="8290531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E84B21"/>
                </a:solidFill>
                <a:latin typeface="Arial"/>
                <a:ea typeface="Arial"/>
                <a:cs typeface="Arial"/>
                <a:sym typeface="Arial"/>
              </a:rPr>
              <a:t>Safety sign in link for Attendance </a:t>
            </a:r>
            <a:r>
              <a:rPr lang="en-US" sz="2800" b="0" i="0" u="none" strike="noStrike" cap="none" dirty="0" smtClean="0">
                <a:solidFill>
                  <a:srgbClr val="E84B21"/>
                </a:solidFill>
                <a:latin typeface="Arial"/>
                <a:ea typeface="Arial"/>
                <a:cs typeface="Arial"/>
                <a:sym typeface="Arial"/>
              </a:rPr>
              <a:t>Credit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4565" y="3593056"/>
            <a:ext cx="436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http://apps1.akwg.cap.gov/meeting_attendance.php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3217546" y="606297"/>
            <a:ext cx="2817495" cy="99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87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CAP-USAF</a:t>
            </a:r>
            <a:endParaRPr sz="3600" dirty="0"/>
          </a:p>
          <a:p>
            <a:pPr marL="1270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Lt Col Nate Healy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"/>
          <p:cNvSpPr txBox="1">
            <a:spLocks noGrp="1"/>
          </p:cNvSpPr>
          <p:nvPr>
            <p:ph type="title"/>
          </p:nvPr>
        </p:nvSpPr>
        <p:spPr>
          <a:xfrm>
            <a:off x="1907090" y="2310207"/>
            <a:ext cx="5160011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COMMENTS &amp; QUESTIONS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06830" y="3652378"/>
            <a:ext cx="578876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Col McClure’s “Open Mike Night”</a:t>
            </a:r>
          </a:p>
          <a:p>
            <a:pPr algn="ctr"/>
            <a:r>
              <a:rPr lang="en-US" sz="1800" b="1" dirty="0" smtClean="0"/>
              <a:t>Every third Wednesday of month at  7:00 pm (1900)</a:t>
            </a:r>
          </a:p>
          <a:p>
            <a:pPr algn="ctr"/>
            <a:endParaRPr lang="en-US" sz="1800" b="1" dirty="0" smtClean="0"/>
          </a:p>
          <a:p>
            <a:pPr algn="ctr"/>
            <a:r>
              <a:rPr lang="en-US" sz="2400" b="1" dirty="0" smtClean="0"/>
              <a:t>Save the date 6, 7, 8 Oct 2023</a:t>
            </a:r>
          </a:p>
          <a:p>
            <a:pPr algn="ctr"/>
            <a:r>
              <a:rPr lang="en-US" sz="2400" b="1" dirty="0" smtClean="0"/>
              <a:t>Wing Conference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/>
          <p:nvPr/>
        </p:nvSpPr>
        <p:spPr>
          <a:xfrm>
            <a:off x="952500" y="404413"/>
            <a:ext cx="7239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PLEDGE OF ALLEGIANCE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577645" y="3340509"/>
            <a:ext cx="7239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pledge allegiance to the Flag of the United States of America, and to the Republic for which it stands, one Nation under God, indivisible, with liberty and justice for all.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 descr="On July 4th, remember American flag doesn't just belong to conservativ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2367" y="1321005"/>
            <a:ext cx="5202851" cy="1859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 txBox="1"/>
          <p:nvPr/>
        </p:nvSpPr>
        <p:spPr>
          <a:xfrm>
            <a:off x="436034" y="1579626"/>
            <a:ext cx="8625205" cy="507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rebuchet MS"/>
              <a:buAutoNum type="arabicPeriod"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the Health &amp; Safety of All Members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An Inclusive, Diverse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Organization Fostering Our Core Values Within A Culture of Compliance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 startAt="2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Impact of All Unit-Level Fundraising; Pursue Grants At Every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Level</a:t>
            </a: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 startAt="2"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Enhance Recruiting, On-Boarding &amp; Retention In Order to Develop Every</a:t>
            </a:r>
            <a:endParaRPr dirty="0"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Member (and Build Our Organization’s Future) via Effective Mentoring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10287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 startAt="4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CC’s Have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SCC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&amp; Units Increase Their Mission Capability By Growing ICS,  Aircrew and Ground Team Personnel by 25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%</a:t>
            </a:r>
          </a:p>
          <a:p>
            <a:pPr marL="355600" marR="10287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 startAt="4"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8737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4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All CC’s With Cadets Have Completed TLC; 80% Meet QCUA</a:t>
            </a:r>
            <a:endParaRPr dirty="0"/>
          </a:p>
          <a:p>
            <a:pPr marL="12700" marR="5873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Criteria;  Exceed PCR O-Flt Goals; Increase Cadet Flt &amp; ES Training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6.  Continue AE Internal Development &amp; External Outreach Programs With A Focus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 AEX/STEM Enrollment/Completion (All Units Complete 1 in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FY22)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 startAt="7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Expand Partnerships with USCG, USCG Aux, NG/ANG, SOA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1734720" y="163962"/>
            <a:ext cx="5643151" cy="102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853439" marR="5080" lvl="0" indent="-841375" algn="l" rtl="0">
              <a:lnSpc>
                <a:spcPct val="1179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AKWG/CC’s Seven (Strategic)  Priorities </a:t>
            </a:r>
            <a:r>
              <a:rPr lang="en-US" sz="28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2022-2023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2432177" y="606297"/>
            <a:ext cx="4374037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CC’s UPDATE</a:t>
            </a:r>
            <a:endParaRPr sz="3600" dirty="0"/>
          </a:p>
        </p:txBody>
      </p:sp>
      <p:sp>
        <p:nvSpPr>
          <p:cNvPr id="101" name="Google Shape;101;p5"/>
          <p:cNvSpPr txBox="1"/>
          <p:nvPr/>
        </p:nvSpPr>
        <p:spPr>
          <a:xfrm>
            <a:off x="324118" y="1990165"/>
            <a:ext cx="8465400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</a:pPr>
            <a:r>
              <a:rPr lang="en-US" sz="1800" b="1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Recurring </a:t>
            </a:r>
            <a:r>
              <a:rPr lang="en-US" sz="1800" b="1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Compliance Guidance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- Unit CCs Required to Upload Compliance Documents 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By End of January  </a:t>
            </a:r>
            <a:endParaRPr sz="1800" b="0" i="0" u="none" strike="noStrike" cap="none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each year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- Staff Directorates Required to </a:t>
            </a:r>
            <a:r>
              <a:rPr lang="en-US" sz="1800" b="1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Compliance </a:t>
            </a:r>
            <a:r>
              <a:rPr lang="en-US" sz="1800" b="1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Documents 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By End of </a:t>
            </a:r>
            <a:endParaRPr sz="1800" b="0" i="0" u="none" strike="noStrike" cap="none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January and By the End of July Each </a:t>
            </a:r>
            <a:r>
              <a:rPr lang="en-US" sz="1800" b="0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year, and send to CAP Admin Officer</a:t>
            </a: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100" dirty="0" smtClean="0">
              <a:solidFill>
                <a:srgbClr val="404040"/>
              </a:solidFill>
              <a:latin typeface="Trebuchet MS"/>
              <a:sym typeface="Trebuchet MS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  <a:tabLst/>
              <a:defRPr/>
            </a:pPr>
            <a:r>
              <a:rPr lang="en-US" sz="1800" b="1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To Remind: Consider Working In “Core Values for Senior Members”      CAPP 80-3 In This Quarter’s Training plan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  <a:tabLst/>
              <a:defRPr/>
            </a:pPr>
            <a:endParaRPr lang="en-US" sz="120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  <a:tabLst/>
              <a:defRPr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Invite </a:t>
            </a:r>
            <a:r>
              <a:rPr lang="en-US" sz="1800" b="1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Members </a:t>
            </a: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to Consider Filling AKWG Staff Vacancies </a:t>
            </a: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tabLst/>
              <a:defRPr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(See AKWG Homepage or 13 Oct 21 eMail or Details )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  <a:tabLst/>
              <a:defRPr/>
            </a:pPr>
            <a:endParaRPr lang="en-US" sz="120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Arial"/>
              <a:cs typeface="Arial"/>
              <a:sym typeface="Trebuchet MS"/>
            </a:endParaRP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642369" y="6203710"/>
            <a:ext cx="7823200" cy="487308"/>
          </a:xfrm>
          <a:custGeom>
            <a:avLst/>
            <a:gdLst/>
            <a:ahLst/>
            <a:cxnLst/>
            <a:rect l="l" t="t" r="r" b="b"/>
            <a:pathLst>
              <a:path w="7823200" h="977265" extrusionOk="0">
                <a:moveTo>
                  <a:pt x="7822692" y="0"/>
                </a:moveTo>
                <a:lnTo>
                  <a:pt x="0" y="0"/>
                </a:lnTo>
                <a:lnTo>
                  <a:pt x="0" y="976883"/>
                </a:lnTo>
                <a:lnTo>
                  <a:pt x="7822692" y="976883"/>
                </a:lnTo>
                <a:lnTo>
                  <a:pt x="78226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1589532" y="472485"/>
            <a:ext cx="5788152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FY23 ENACTED BUDGET </a:t>
            </a:r>
            <a:endParaRPr sz="3600" dirty="0"/>
          </a:p>
        </p:txBody>
      </p:sp>
      <p:sp>
        <p:nvSpPr>
          <p:cNvPr id="101" name="Google Shape;101;p5"/>
          <p:cNvSpPr txBox="1"/>
          <p:nvPr/>
        </p:nvSpPr>
        <p:spPr>
          <a:xfrm>
            <a:off x="275588" y="2144268"/>
            <a:ext cx="8592825" cy="469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5600" marR="5080" indent="-342900">
              <a:buClr>
                <a:srgbClr val="5FCAEE"/>
              </a:buClr>
              <a:buSzPts val="1450"/>
              <a:buFont typeface="Noto Sans Symbols"/>
              <a:buChar char="►"/>
            </a:pPr>
            <a:endParaRPr lang="en-US" sz="180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080" indent="-342900">
              <a:buClr>
                <a:srgbClr val="5FCAEE"/>
              </a:buClr>
              <a:buSzPts val="1450"/>
              <a:buFont typeface="Noto Sans Symbols"/>
              <a:buChar char="►"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$250K for AKWG appears on page 31, line 12 of HB281 FY2022/FY2023 Operating, Capital, Supplemental Bill (see above)</a:t>
            </a:r>
          </a:p>
          <a:p>
            <a:pPr marL="12700" marR="5080">
              <a:buClr>
                <a:srgbClr val="5FCAEE"/>
              </a:buClr>
              <a:buSzPts val="1450"/>
            </a:pPr>
            <a:r>
              <a:rPr lang="en-US" sz="1800" b="1" dirty="0">
                <a:solidFill>
                  <a:srgbClr val="404040"/>
                </a:solidFill>
                <a:latin typeface="Trebuchet MS"/>
                <a:sym typeface="Trebuchet MS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Trebuchet MS"/>
                <a:sym typeface="Trebuchet MS"/>
                <a:hlinkClick r:id="rId5"/>
              </a:rPr>
              <a:t>https://omb.alaska.gov/fiscal-year-2023-enacted-budget/</a:t>
            </a:r>
            <a:endParaRPr lang="en-US" sz="1800" b="1" dirty="0">
              <a:solidFill>
                <a:srgbClr val="0070C0"/>
              </a:solidFill>
              <a:latin typeface="Trebuchet MS"/>
              <a:sym typeface="Trebuchet MS"/>
            </a:endParaRPr>
          </a:p>
          <a:p>
            <a:pPr marL="12700" marR="5080">
              <a:buClr>
                <a:srgbClr val="5FCAEE"/>
              </a:buClr>
              <a:buSzPts val="1450"/>
            </a:pPr>
            <a:endParaRPr lang="en-US" sz="800" b="1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080" indent="-342900">
              <a:buClr>
                <a:srgbClr val="5FCAEE"/>
              </a:buClr>
              <a:buSzPts val="1450"/>
              <a:buFont typeface="Noto Sans Symbols"/>
              <a:buChar char="►"/>
            </a:pPr>
            <a:r>
              <a:rPr lang="en-US" sz="1800" b="1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Unit Commanders </a:t>
            </a: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Should No Later Than 31 July 2022: </a:t>
            </a:r>
          </a:p>
          <a:p>
            <a:pPr marL="12700" marR="5080">
              <a:buClr>
                <a:srgbClr val="5FCAEE"/>
              </a:buClr>
              <a:buSzPts val="1450"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1.  Prepare for Utilities to Be Paid for By AKWG out of State Grant Funds              </a:t>
            </a:r>
          </a:p>
          <a:p>
            <a:pPr marL="12700" marR="5080">
              <a:buClr>
                <a:srgbClr val="5FCAEE"/>
              </a:buClr>
              <a:buSzPts val="1450"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</a:t>
            </a:r>
            <a:r>
              <a:rPr lang="en-US" sz="18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 FY23 Only</a:t>
            </a:r>
          </a:p>
          <a:p>
            <a:pPr marL="12700" marR="5080">
              <a:buClr>
                <a:srgbClr val="5FCAEE"/>
              </a:buClr>
              <a:buSzPts val="1450"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-- We’ll Watch To See If the AK State Grant Continues in FY24</a:t>
            </a:r>
          </a:p>
          <a:p>
            <a:pPr marL="12700" marR="5080">
              <a:buClr>
                <a:srgbClr val="5FCAEE"/>
              </a:buClr>
              <a:buSzPts val="1450"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2.  Prepare and Submit a Facility &amp; Equipment “Wish List” for Action in</a:t>
            </a:r>
          </a:p>
          <a:p>
            <a:pPr marL="12700" marR="5080">
              <a:buClr>
                <a:srgbClr val="5FCAEE"/>
              </a:buClr>
              <a:buSzPts val="1450"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August 2022 (Upon Verification of State Funds in AKWG Accounts) </a:t>
            </a:r>
          </a:p>
          <a:p>
            <a:pPr marL="12700" marR="5080">
              <a:buClr>
                <a:srgbClr val="5FCAEE"/>
              </a:buClr>
              <a:buSzPts val="1450"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POC: </a:t>
            </a:r>
            <a:r>
              <a:rPr lang="en-US" sz="180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Capt</a:t>
            </a: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Aldridge, taldridge@gci.net</a:t>
            </a:r>
          </a:p>
          <a:p>
            <a:pPr marL="12700" marR="5080">
              <a:buClr>
                <a:srgbClr val="5FCAEE"/>
              </a:buClr>
              <a:buSzPts val="1450"/>
            </a:pPr>
            <a:endParaRPr lang="en-US" sz="80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080" indent="-342900">
              <a:buClr>
                <a:srgbClr val="5FCAEE"/>
              </a:buClr>
              <a:buSzPts val="1450"/>
              <a:buFont typeface="Noto Sans Symbols"/>
              <a:buChar char="►"/>
            </a:pPr>
            <a:r>
              <a:rPr lang="en-US" sz="1800" b="1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AKWG Directors </a:t>
            </a: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Should No Later Than 31 July 2022:</a:t>
            </a:r>
          </a:p>
          <a:p>
            <a:pPr marL="12700" marR="5080">
              <a:buClr>
                <a:srgbClr val="5FCAEE"/>
              </a:buClr>
              <a:buSzPts val="1450"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Prepare and Submit an Equipment and Operation/Activity “Wish List”</a:t>
            </a:r>
          </a:p>
          <a:p>
            <a:pPr marL="12700" marR="5080">
              <a:buClr>
                <a:srgbClr val="5FCAEE"/>
              </a:buClr>
              <a:buSzPts val="1450"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for Action in August 2022 (Upon Verification of State Funds) </a:t>
            </a:r>
          </a:p>
          <a:p>
            <a:pPr marL="12700" marR="5080">
              <a:buClr>
                <a:srgbClr val="5FCAEE"/>
              </a:buClr>
              <a:buSzPts val="1450"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POC: </a:t>
            </a:r>
            <a:r>
              <a:rPr lang="en-US" sz="180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Capt</a:t>
            </a: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Aldridge, taldridge@gci.net</a:t>
            </a:r>
          </a:p>
          <a:p>
            <a:pPr marL="355600" marR="5080" indent="-342900">
              <a:buClr>
                <a:srgbClr val="5FCAEE"/>
              </a:buClr>
              <a:buSzPts val="1450"/>
              <a:buFont typeface="Noto Sans Symbols"/>
              <a:buChar char="►"/>
            </a:pPr>
            <a:endParaRPr lang="en-US" sz="180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F4C48B2-38BA-4E89-90F1-F9199CE9D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864" y="1143726"/>
            <a:ext cx="4897282" cy="1198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FFA55D-9F7E-289F-9378-D5D7AA00C5D1}"/>
              </a:ext>
            </a:extLst>
          </p:cNvPr>
          <p:cNvSpPr/>
          <p:nvPr/>
        </p:nvSpPr>
        <p:spPr>
          <a:xfrm>
            <a:off x="2252547" y="1728440"/>
            <a:ext cx="3824868" cy="583264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1828801" y="686174"/>
            <a:ext cx="54102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AKWG POSITION VACANCIES</a:t>
            </a:r>
            <a:br>
              <a:rPr lang="en-US" dirty="0"/>
            </a:br>
            <a:endParaRPr dirty="0"/>
          </a:p>
        </p:txBody>
      </p:sp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32" y="134111"/>
            <a:ext cx="13716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 txBox="1">
            <a:spLocks noGrp="1"/>
          </p:cNvSpPr>
          <p:nvPr>
            <p:ph type="body" idx="1"/>
          </p:nvPr>
        </p:nvSpPr>
        <p:spPr>
          <a:xfrm>
            <a:off x="1045347" y="1519707"/>
            <a:ext cx="732150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/>
            <a:r>
              <a:rPr lang="en-US" sz="2000" dirty="0" smtClean="0"/>
              <a:t>The following Wing Command &amp; Staff Positions are vacant and accepting applications from Alaska Wing members:</a:t>
            </a:r>
          </a:p>
          <a:p>
            <a:pPr marL="0" lvl="0" indent="0"/>
            <a:endParaRPr lang="en-US" sz="2000" dirty="0" smtClean="0"/>
          </a:p>
          <a:p>
            <a:pPr marL="0" lvl="0" indent="0"/>
            <a:r>
              <a:rPr lang="en-US" sz="2000" dirty="0" smtClean="0"/>
              <a:t>Commander, AK-93 (Lake Hood)</a:t>
            </a:r>
          </a:p>
          <a:p>
            <a:pPr marL="0" lvl="0" indent="0"/>
            <a:r>
              <a:rPr lang="en-US" sz="2000" dirty="0" smtClean="0"/>
              <a:t>Commander, AK-22 (Southeast – starts May 2023)</a:t>
            </a:r>
          </a:p>
          <a:p>
            <a:pPr marL="0" lvl="0" indent="0"/>
            <a:r>
              <a:rPr lang="en-US" sz="2000" dirty="0" smtClean="0"/>
              <a:t>Public Affairs, Assistant – Social Media</a:t>
            </a:r>
          </a:p>
          <a:p>
            <a:pPr marL="0" lvl="0" indent="0"/>
            <a:r>
              <a:rPr lang="en-US" sz="2000" dirty="0" smtClean="0"/>
              <a:t>Supply Officer</a:t>
            </a:r>
          </a:p>
          <a:p>
            <a:pPr marL="0" lvl="0" indent="0"/>
            <a:r>
              <a:rPr lang="en-US" sz="2000" dirty="0" smtClean="0"/>
              <a:t>Development Officer</a:t>
            </a:r>
          </a:p>
          <a:p>
            <a:pPr marL="0" lvl="0" indent="0"/>
            <a:r>
              <a:rPr lang="en-US" sz="2000" dirty="0" smtClean="0"/>
              <a:t>Wing NCO Advisor</a:t>
            </a:r>
          </a:p>
          <a:p>
            <a:pPr marL="0" lvl="0" indent="0"/>
            <a:r>
              <a:rPr lang="en-US" sz="2000" dirty="0" smtClean="0"/>
              <a:t>Command NCO</a:t>
            </a:r>
          </a:p>
          <a:p>
            <a:pPr marL="0" lvl="0" indent="0"/>
            <a:endParaRPr lang="en-US" sz="2000" dirty="0" smtClean="0"/>
          </a:p>
          <a:p>
            <a:pPr marL="0" lvl="0" indent="0"/>
            <a:r>
              <a:rPr lang="en-US" sz="2000" dirty="0" smtClean="0"/>
              <a:t>Interested members are encouraged to review CAPP 30-1 for job descriptions, and then apply by submitting their Resume and Letter of Intent via email to CC Colonel Kevin McClure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9808" y="372161"/>
            <a:ext cx="489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SUI DUE DATES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01" y="1509646"/>
            <a:ext cx="8347940" cy="534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025" y="378020"/>
            <a:ext cx="6498084" cy="547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Google Shape;2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32" y="134111"/>
            <a:ext cx="13716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5" name="Google Shape;2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2220" y="5859134"/>
            <a:ext cx="4567237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yperlink Col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2_Office Theme">
  <a:themeElements>
    <a:clrScheme name="Hyperlink Col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MC2003_Template (adjusted)">
  <a:themeElements>
    <a:clrScheme name="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2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MC2003_Template (adjuste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C2003_Template (adjusted)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57228</TotalTime>
  <Words>1073</Words>
  <Application>Microsoft Office PowerPoint</Application>
  <PresentationFormat>On-screen Show (4:3)</PresentationFormat>
  <Paragraphs>205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Facet</vt:lpstr>
      <vt:lpstr>2_Office Theme</vt:lpstr>
      <vt:lpstr>3_Office Theme</vt:lpstr>
      <vt:lpstr>4_Office Theme</vt:lpstr>
      <vt:lpstr>AMC2003_Template (adjusted)</vt:lpstr>
      <vt:lpstr>Slide 1</vt:lpstr>
      <vt:lpstr>Slide 2</vt:lpstr>
      <vt:lpstr>Slide 3</vt:lpstr>
      <vt:lpstr>AKWG/CC’s Seven (Strategic)  Priorities 2022-2023</vt:lpstr>
      <vt:lpstr>CC’s UPDATE</vt:lpstr>
      <vt:lpstr>FY23 ENACTED BUDGET </vt:lpstr>
      <vt:lpstr>AKWG POSITION VACANCIES </vt:lpstr>
      <vt:lpstr>Slide 8</vt:lpstr>
      <vt:lpstr>Slide 9</vt:lpstr>
      <vt:lpstr>Slide 10</vt:lpstr>
      <vt:lpstr>Wing Metrics: Membership</vt:lpstr>
      <vt:lpstr>Wing Metrics: Operations</vt:lpstr>
      <vt:lpstr>Aircraft Maintenance Status</vt:lpstr>
      <vt:lpstr>Wing Metrics: Aerospace Education</vt:lpstr>
      <vt:lpstr>Slide 15</vt:lpstr>
      <vt:lpstr>Wing Metrics: Cadet Programs</vt:lpstr>
      <vt:lpstr>CADET PROGRAMS AKWG/DCP, Capt Karen Padgett</vt:lpstr>
      <vt:lpstr>CADET PROGRAMS AKWG/DCP, Capt Karen Padgett</vt:lpstr>
      <vt:lpstr>CADET PROGRAMS</vt:lpstr>
      <vt:lpstr>SQUADRON CCs REPORT</vt:lpstr>
      <vt:lpstr>Logistics and Transportation </vt:lpstr>
      <vt:lpstr>STAFF REPORTS</vt:lpstr>
      <vt:lpstr>Slide 23</vt:lpstr>
      <vt:lpstr>SAFETY</vt:lpstr>
      <vt:lpstr>CAP-USAF Lt Col Nate Healy</vt:lpstr>
      <vt:lpstr>COMMENTS &amp;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McClure</dc:creator>
  <cp:lastModifiedBy>mary@woodybean.net</cp:lastModifiedBy>
  <cp:revision>341</cp:revision>
  <dcterms:created xsi:type="dcterms:W3CDTF">2021-05-29T20:43:06Z</dcterms:created>
  <dcterms:modified xsi:type="dcterms:W3CDTF">2023-07-04T15:53:47Z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2021-05-29T00:00:00Z</vt:filetime>
  </property>
</Properties>
</file>